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3"/>
  </p:notesMasterIdLst>
  <p:sldIdLst>
    <p:sldId id="283" r:id="rId5"/>
    <p:sldId id="315" r:id="rId6"/>
    <p:sldId id="333" r:id="rId7"/>
    <p:sldId id="330" r:id="rId8"/>
    <p:sldId id="334" r:id="rId9"/>
    <p:sldId id="335" r:id="rId10"/>
    <p:sldId id="338" r:id="rId11"/>
    <p:sldId id="321" r:id="rId12"/>
    <p:sldId id="339" r:id="rId13"/>
    <p:sldId id="341" r:id="rId14"/>
    <p:sldId id="342" r:id="rId15"/>
    <p:sldId id="344" r:id="rId16"/>
    <p:sldId id="347" r:id="rId17"/>
    <p:sldId id="348" r:id="rId18"/>
    <p:sldId id="353" r:id="rId19"/>
    <p:sldId id="328" r:id="rId20"/>
    <p:sldId id="320" r:id="rId21"/>
    <p:sldId id="317" r:id="rId22"/>
  </p:sldIdLst>
  <p:sldSz cx="12192000" cy="6858000"/>
  <p:notesSz cx="6858000" cy="16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0A1"/>
    <a:srgbClr val="45B2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3308" autoAdjust="0"/>
  </p:normalViewPr>
  <p:slideViewPr>
    <p:cSldViewPr snapToGrid="0">
      <p:cViewPr varScale="1">
        <p:scale>
          <a:sx n="62" d="100"/>
          <a:sy n="62" d="100"/>
        </p:scale>
        <p:origin x="1960" y="184"/>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34CD7-A1F1-4D6E-ADFC-876CAB627EFE}" type="datetimeFigureOut">
              <a:rPr lang="en-US" smtClean="0"/>
              <a:t>1/26/20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AD44A-191B-486B-85DE-9E82D9466000}" type="slidenum">
              <a:rPr lang="en-US" smtClean="0"/>
              <a:t>‹#›</a:t>
            </a:fld>
            <a:endParaRPr lang="en-US"/>
          </a:p>
        </p:txBody>
      </p:sp>
    </p:spTree>
    <p:extLst>
      <p:ext uri="{BB962C8B-B14F-4D97-AF65-F5344CB8AC3E}">
        <p14:creationId xmlns:p14="http://schemas.microsoft.com/office/powerpoint/2010/main" val="3840339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AD44A-191B-486B-85DE-9E82D9466000}" type="slidenum">
              <a:rPr lang="en-US" smtClean="0"/>
              <a:t>1</a:t>
            </a:fld>
            <a:endParaRPr lang="en-US"/>
          </a:p>
        </p:txBody>
      </p:sp>
    </p:spTree>
    <p:extLst>
      <p:ext uri="{BB962C8B-B14F-4D97-AF65-F5344CB8AC3E}">
        <p14:creationId xmlns:p14="http://schemas.microsoft.com/office/powerpoint/2010/main" val="891204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Circle is also where members come to find international level and chapter level volunteer opportunities. Examples of international opportunities range from in-person volunteers at conferences, to submitting a Sigma member testimonial completely online. [Mention chapter volunteer opportunities if you utilize this feature.]</a:t>
            </a:r>
          </a:p>
        </p:txBody>
      </p:sp>
      <p:sp>
        <p:nvSpPr>
          <p:cNvPr id="4" name="Slide Number Placeholder 3"/>
          <p:cNvSpPr>
            <a:spLocks noGrp="1"/>
          </p:cNvSpPr>
          <p:nvPr>
            <p:ph type="sldNum" sz="quarter" idx="10"/>
          </p:nvPr>
        </p:nvSpPr>
        <p:spPr/>
        <p:txBody>
          <a:bodyPr/>
          <a:lstStyle/>
          <a:p>
            <a:fld id="{05FAD44A-191B-486B-85DE-9E82D9466000}" type="slidenum">
              <a:rPr lang="en-US" smtClean="0"/>
              <a:t>10</a:t>
            </a:fld>
            <a:endParaRPr lang="en-US"/>
          </a:p>
        </p:txBody>
      </p:sp>
    </p:spTree>
    <p:extLst>
      <p:ext uri="{BB962C8B-B14F-4D97-AF65-F5344CB8AC3E}">
        <p14:creationId xmlns:p14="http://schemas.microsoft.com/office/powerpoint/2010/main" val="49742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Finally, The Circle is home to the Career Center, where members can access Sigma's Mentor and Mentee program, as well as the member's only Job Board.</a:t>
            </a:r>
          </a:p>
        </p:txBody>
      </p:sp>
      <p:sp>
        <p:nvSpPr>
          <p:cNvPr id="4" name="Slide Number Placeholder 3"/>
          <p:cNvSpPr>
            <a:spLocks noGrp="1"/>
          </p:cNvSpPr>
          <p:nvPr>
            <p:ph type="sldNum" sz="quarter" idx="10"/>
          </p:nvPr>
        </p:nvSpPr>
        <p:spPr/>
        <p:txBody>
          <a:bodyPr/>
          <a:lstStyle/>
          <a:p>
            <a:fld id="{05FAD44A-191B-486B-85DE-9E82D9466000}" type="slidenum">
              <a:rPr lang="en-US" smtClean="0"/>
              <a:t>11</a:t>
            </a:fld>
            <a:endParaRPr lang="en-US"/>
          </a:p>
        </p:txBody>
      </p:sp>
    </p:spTree>
    <p:extLst>
      <p:ext uri="{BB962C8B-B14F-4D97-AF65-F5344CB8AC3E}">
        <p14:creationId xmlns:p14="http://schemas.microsoft.com/office/powerpoint/2010/main" val="4246598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Another popular benefit new members like to take advantage of right away are the free and discounted continuing nursing education credits available with membership. There are currently over 65 free CNE credits members can take advantage of, and hundreds more available at a members only discount. </a:t>
            </a:r>
          </a:p>
          <a:p>
            <a:endParaRPr lang="en-US" dirty="0">
              <a:cs typeface="Calibri"/>
            </a:endParaRPr>
          </a:p>
          <a:p>
            <a:r>
              <a:rPr lang="en-US" dirty="0">
                <a:cs typeface="Calibri"/>
              </a:rPr>
              <a:t>Many members like to get started with the course called, Surviving Your First Years as a Nurse, a US 169 dollar value.</a:t>
            </a:r>
          </a:p>
        </p:txBody>
      </p:sp>
      <p:sp>
        <p:nvSpPr>
          <p:cNvPr id="4" name="Slide Number Placeholder 3"/>
          <p:cNvSpPr>
            <a:spLocks noGrp="1"/>
          </p:cNvSpPr>
          <p:nvPr>
            <p:ph type="sldNum" sz="quarter" idx="10"/>
          </p:nvPr>
        </p:nvSpPr>
        <p:spPr/>
        <p:txBody>
          <a:bodyPr/>
          <a:lstStyle/>
          <a:p>
            <a:fld id="{05FAD44A-191B-486B-85DE-9E82D9466000}" type="slidenum">
              <a:rPr lang="en-US" smtClean="0"/>
              <a:t>12</a:t>
            </a:fld>
            <a:endParaRPr lang="en-US"/>
          </a:p>
        </p:txBody>
      </p:sp>
    </p:spTree>
    <p:extLst>
      <p:ext uri="{BB962C8B-B14F-4D97-AF65-F5344CB8AC3E}">
        <p14:creationId xmlns:p14="http://schemas.microsoft.com/office/powerpoint/2010/main" val="1640376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Besides CNE, Sigma offers other knowledge based benefits. One of them is the Virginia Henderson Global Nursing e-Repository. This Sigma resource is the only nursing repository in the world, and allows authors to disseminate their information in the forms of research papers, theses, evidence based practice materials and more, while retaining copyright. It serves as a great digital resource for </a:t>
            </a:r>
            <a:r>
              <a:rPr lang="en-US" dirty="0"/>
              <a:t>nurses, nursing students, nursing organizations, schools of nursing, and hospitals/healthcare systems. </a:t>
            </a:r>
            <a:r>
              <a:rPr lang="en-US" dirty="0">
                <a:cs typeface="Calibri"/>
              </a:rPr>
              <a:t>You can visit the repository at www.nursingrepository.org</a:t>
            </a:r>
          </a:p>
          <a:p>
            <a:endParaRPr lang="en-US" dirty="0">
              <a:cs typeface="Calibri"/>
            </a:endParaRPr>
          </a:p>
          <a:p>
            <a:r>
              <a:rPr lang="en-US" dirty="0">
                <a:cs typeface="Calibri"/>
              </a:rPr>
              <a:t>Members also have free access to two, highly-ranked, scholarly based journals: Worldviews on Evidence Based Nursing, and Journal of Nursing Scholarship. </a:t>
            </a:r>
            <a:r>
              <a:rPr lang="en-US" i="1" dirty="0"/>
              <a:t>JNS </a:t>
            </a:r>
            <a:r>
              <a:rPr lang="en-US" dirty="0"/>
              <a:t>contains peer-reviewed, thought-provoking articles representing research by some of the world’s leading nurse researchers.</a:t>
            </a:r>
            <a:r>
              <a:rPr lang="en-US" dirty="0">
                <a:cs typeface="Calibri"/>
              </a:rPr>
              <a:t> </a:t>
            </a:r>
            <a:r>
              <a:rPr lang="en-US" dirty="0"/>
              <a:t>Worldviews on Evidence-Based Nursing, a peer-reviewed, evidence-based nursing journal, is a primary source of information to improve patient care.</a:t>
            </a:r>
          </a:p>
          <a:p>
            <a:endParaRPr lang="en-US" dirty="0">
              <a:cs typeface="Calibri"/>
            </a:endParaRPr>
          </a:p>
          <a:p>
            <a:r>
              <a:rPr lang="en-US" dirty="0">
                <a:cs typeface="Calibri"/>
              </a:rPr>
              <a:t>Sigma also publishes Reflections on Nursing Leadership, or RNL, a virtual magazine with content that changes daily, covering </a:t>
            </a:r>
            <a:r>
              <a:rPr lang="en-US" dirty="0"/>
              <a:t>nurses’ contributions and relevance to the health of people worldwide. </a:t>
            </a:r>
            <a:endParaRPr lang="en-US" dirty="0">
              <a:cs typeface="Calibri"/>
            </a:endParaRPr>
          </a:p>
        </p:txBody>
      </p:sp>
      <p:sp>
        <p:nvSpPr>
          <p:cNvPr id="4" name="Slide Number Placeholder 3"/>
          <p:cNvSpPr>
            <a:spLocks noGrp="1"/>
          </p:cNvSpPr>
          <p:nvPr>
            <p:ph type="sldNum" sz="quarter" idx="10"/>
          </p:nvPr>
        </p:nvSpPr>
        <p:spPr/>
        <p:txBody>
          <a:bodyPr/>
          <a:lstStyle/>
          <a:p>
            <a:fld id="{05FAD44A-191B-486B-85DE-9E82D9466000}" type="slidenum">
              <a:rPr lang="en-US" smtClean="0"/>
              <a:t>13</a:t>
            </a:fld>
            <a:endParaRPr lang="en-US"/>
          </a:p>
        </p:txBody>
      </p:sp>
    </p:spTree>
    <p:extLst>
      <p:ext uri="{BB962C8B-B14F-4D97-AF65-F5344CB8AC3E}">
        <p14:creationId xmlns:p14="http://schemas.microsoft.com/office/powerpoint/2010/main" val="110132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finally, Sigma sends members an email called Sigma Update on the first of every month. This membership email contains information about important dates, grant and funding opportunities, volunteer positions and other international initiatives. </a:t>
            </a:r>
          </a:p>
        </p:txBody>
      </p:sp>
      <p:sp>
        <p:nvSpPr>
          <p:cNvPr id="4" name="Slide Number Placeholder 3"/>
          <p:cNvSpPr>
            <a:spLocks noGrp="1"/>
          </p:cNvSpPr>
          <p:nvPr>
            <p:ph type="sldNum" sz="quarter" idx="10"/>
          </p:nvPr>
        </p:nvSpPr>
        <p:spPr/>
        <p:txBody>
          <a:bodyPr/>
          <a:lstStyle/>
          <a:p>
            <a:fld id="{05FAD44A-191B-486B-85DE-9E82D9466000}" type="slidenum">
              <a:rPr lang="en-US" smtClean="0"/>
              <a:t>14</a:t>
            </a:fld>
            <a:endParaRPr lang="en-US"/>
          </a:p>
        </p:txBody>
      </p:sp>
    </p:spTree>
    <p:extLst>
      <p:ext uri="{BB962C8B-B14F-4D97-AF65-F5344CB8AC3E}">
        <p14:creationId xmlns:p14="http://schemas.microsoft.com/office/powerpoint/2010/main" val="1994883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information about chapter leadership]</a:t>
            </a:r>
          </a:p>
        </p:txBody>
      </p:sp>
      <p:sp>
        <p:nvSpPr>
          <p:cNvPr id="4" name="Slide Number Placeholder 3"/>
          <p:cNvSpPr>
            <a:spLocks noGrp="1"/>
          </p:cNvSpPr>
          <p:nvPr>
            <p:ph type="sldNum" sz="quarter" idx="10"/>
          </p:nvPr>
        </p:nvSpPr>
        <p:spPr/>
        <p:txBody>
          <a:bodyPr/>
          <a:lstStyle/>
          <a:p>
            <a:fld id="{05FAD44A-191B-486B-85DE-9E82D9466000}" type="slidenum">
              <a:rPr lang="en-US" smtClean="0"/>
              <a:t>15</a:t>
            </a:fld>
            <a:endParaRPr lang="en-US"/>
          </a:p>
        </p:txBody>
      </p:sp>
    </p:spTree>
    <p:extLst>
      <p:ext uri="{BB962C8B-B14F-4D97-AF65-F5344CB8AC3E}">
        <p14:creationId xmlns:p14="http://schemas.microsoft.com/office/powerpoint/2010/main" val="92162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let you know about the upcoming events and programs planned for members. </a:t>
            </a:r>
          </a:p>
          <a:p>
            <a:endParaRPr lang="en-US" dirty="0"/>
          </a:p>
          <a:p>
            <a:r>
              <a:rPr lang="en-US" dirty="0"/>
              <a:t>[Insert upcoming chapter dates]</a:t>
            </a:r>
            <a:endParaRPr lang="en-US" dirty="0">
              <a:cs typeface="Calibri"/>
            </a:endParaRPr>
          </a:p>
        </p:txBody>
      </p:sp>
      <p:sp>
        <p:nvSpPr>
          <p:cNvPr id="4" name="Slide Number Placeholder 3"/>
          <p:cNvSpPr>
            <a:spLocks noGrp="1"/>
          </p:cNvSpPr>
          <p:nvPr>
            <p:ph type="sldNum" sz="quarter" idx="10"/>
          </p:nvPr>
        </p:nvSpPr>
        <p:spPr/>
        <p:txBody>
          <a:bodyPr/>
          <a:lstStyle/>
          <a:p>
            <a:fld id="{05FAD44A-191B-486B-85DE-9E82D9466000}" type="slidenum">
              <a:rPr lang="en-US" smtClean="0"/>
              <a:t>16</a:t>
            </a:fld>
            <a:endParaRPr lang="en-US"/>
          </a:p>
        </p:txBody>
      </p:sp>
    </p:spTree>
    <p:extLst>
      <p:ext uri="{BB962C8B-B14F-4D97-AF65-F5344CB8AC3E}">
        <p14:creationId xmlns:p14="http://schemas.microsoft.com/office/powerpoint/2010/main" val="2574986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AD44A-191B-486B-85DE-9E82D9466000}" type="slidenum">
              <a:rPr lang="en-US" smtClean="0"/>
              <a:t>17</a:t>
            </a:fld>
            <a:endParaRPr lang="en-US"/>
          </a:p>
        </p:txBody>
      </p:sp>
    </p:spTree>
    <p:extLst>
      <p:ext uri="{BB962C8B-B14F-4D97-AF65-F5344CB8AC3E}">
        <p14:creationId xmlns:p14="http://schemas.microsoft.com/office/powerpoint/2010/main" val="1717310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AD44A-191B-486B-85DE-9E82D9466000}" type="slidenum">
              <a:rPr lang="en-US" smtClean="0"/>
              <a:t>18</a:t>
            </a:fld>
            <a:endParaRPr lang="en-US"/>
          </a:p>
        </p:txBody>
      </p:sp>
    </p:spTree>
    <p:extLst>
      <p:ext uri="{BB962C8B-B14F-4D97-AF65-F5344CB8AC3E}">
        <p14:creationId xmlns:p14="http://schemas.microsoft.com/office/powerpoint/2010/main" val="102362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begin by talking about Sigma's history and where the organization is today. </a:t>
            </a:r>
          </a:p>
          <a:p>
            <a:endParaRPr lang="en-US" dirty="0">
              <a:cs typeface="Calibri"/>
            </a:endParaRPr>
          </a:p>
          <a:p>
            <a:r>
              <a:rPr lang="en-US" dirty="0">
                <a:cs typeface="Calibri"/>
              </a:rPr>
              <a:t>Sigma Theta Tau International Honor Society of Nursing was founded in 1922 by six nurses at the Indiana University Training School for Nurses, now known as the Indiana University Nursing School, in Indianapolis, Indiana. This is where the organization's headquarters remain today, and is what you see in the middle photo on screen. </a:t>
            </a:r>
          </a:p>
          <a:p>
            <a:endParaRPr lang="en-US" dirty="0">
              <a:cs typeface="Calibri"/>
            </a:endParaRPr>
          </a:p>
          <a:p>
            <a:r>
              <a:rPr lang="en-US" dirty="0">
                <a:cs typeface="Calibri"/>
              </a:rPr>
              <a:t>The organization is now simply referred to as Sigma, but remains a prestigious honor society with over 135,000 members, in 500 chapters, in more than 90 countries world wide. Sigma also collaborates with several global organizations to improve the health of the world’s people, including representation at the United Nations. </a:t>
            </a:r>
          </a:p>
          <a:p>
            <a:endParaRPr lang="en-US" dirty="0">
              <a:cs typeface="Calibri"/>
            </a:endParaRPr>
          </a:p>
          <a:p>
            <a:r>
              <a:rPr lang="en-US" dirty="0">
                <a:cs typeface="Calibri"/>
              </a:rPr>
              <a:t>Every year on 5 October, the organization celebrates Founders’ Day, to honor our long history and the nurses who gave us our beginnings. </a:t>
            </a:r>
          </a:p>
        </p:txBody>
      </p:sp>
      <p:sp>
        <p:nvSpPr>
          <p:cNvPr id="4" name="Slide Number Placeholder 3"/>
          <p:cNvSpPr>
            <a:spLocks noGrp="1"/>
          </p:cNvSpPr>
          <p:nvPr>
            <p:ph type="sldNum" sz="quarter" idx="10"/>
          </p:nvPr>
        </p:nvSpPr>
        <p:spPr/>
        <p:txBody>
          <a:bodyPr/>
          <a:lstStyle/>
          <a:p>
            <a:fld id="{05FAD44A-191B-486B-85DE-9E82D9466000}" type="slidenum">
              <a:rPr lang="en-US" smtClean="0"/>
              <a:t>2</a:t>
            </a:fld>
            <a:endParaRPr lang="en-US"/>
          </a:p>
        </p:txBody>
      </p:sp>
    </p:spTree>
    <p:extLst>
      <p:ext uri="{BB962C8B-B14F-4D97-AF65-F5344CB8AC3E}">
        <p14:creationId xmlns:p14="http://schemas.microsoft.com/office/powerpoint/2010/main" val="61462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founders chose the Greek Letters – Sigma, Theta, Tau –</a:t>
            </a:r>
          </a:p>
          <a:p>
            <a:r>
              <a:rPr lang="en-US" sz="1200" kern="1200" dirty="0">
                <a:solidFill>
                  <a:schemeClr val="tx1"/>
                </a:solidFill>
                <a:effectLst/>
                <a:latin typeface="+mn-lt"/>
                <a:ea typeface="+mn-ea"/>
                <a:cs typeface="+mn-cs"/>
              </a:rPr>
              <a:t>taken from the Greek words meaning Love, Courage, and Honor, as they believed them to be the enduring values that are the root of the nursing profession. </a:t>
            </a:r>
            <a:endParaRPr lang="en-US" dirty="0">
              <a:cs typeface="Calibri"/>
            </a:endParaRPr>
          </a:p>
        </p:txBody>
      </p:sp>
      <p:sp>
        <p:nvSpPr>
          <p:cNvPr id="4" name="Slide Number Placeholder 3"/>
          <p:cNvSpPr>
            <a:spLocks noGrp="1"/>
          </p:cNvSpPr>
          <p:nvPr>
            <p:ph type="sldNum" sz="quarter" idx="10"/>
          </p:nvPr>
        </p:nvSpPr>
        <p:spPr/>
        <p:txBody>
          <a:bodyPr/>
          <a:lstStyle/>
          <a:p>
            <a:fld id="{05FAD44A-191B-486B-85DE-9E82D9466000}" type="slidenum">
              <a:rPr lang="en-US" smtClean="0"/>
              <a:t>3</a:t>
            </a:fld>
            <a:endParaRPr lang="en-US"/>
          </a:p>
        </p:txBody>
      </p:sp>
    </p:spTree>
    <p:extLst>
      <p:ext uri="{BB962C8B-B14F-4D97-AF65-F5344CB8AC3E}">
        <p14:creationId xmlns:p14="http://schemas.microsoft.com/office/powerpoint/2010/main" val="405557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05FAD44A-191B-486B-85DE-9E82D9466000}" type="slidenum">
              <a:rPr lang="en-US" smtClean="0"/>
              <a:t>4</a:t>
            </a:fld>
            <a:endParaRPr lang="en-US"/>
          </a:p>
        </p:txBody>
      </p:sp>
    </p:spTree>
    <p:extLst>
      <p:ext uri="{BB962C8B-B14F-4D97-AF65-F5344CB8AC3E}">
        <p14:creationId xmlns:p14="http://schemas.microsoft.com/office/powerpoint/2010/main" val="4224039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mentioned, </a:t>
            </a:r>
            <a:r>
              <a:rPr lang="en-US" sz="1200" kern="1200" dirty="0">
                <a:effectLst/>
                <a:latin typeface="+mn-lt"/>
                <a:ea typeface="+mn-ea"/>
                <a:cs typeface="+mn-cs"/>
              </a:rPr>
              <a:t>each biennium, Sigma installs a new president at the international level. At the 45</a:t>
            </a:r>
            <a:r>
              <a:rPr lang="en-US" sz="1200" kern="1200" baseline="30000" dirty="0">
                <a:effectLst/>
                <a:latin typeface="+mn-lt"/>
                <a:ea typeface="+mn-ea"/>
                <a:cs typeface="+mn-cs"/>
              </a:rPr>
              <a:t>th</a:t>
            </a:r>
            <a:r>
              <a:rPr lang="en-US" sz="1200" kern="1200" dirty="0">
                <a:effectLst/>
                <a:latin typeface="+mn-lt"/>
                <a:ea typeface="+mn-ea"/>
                <a:cs typeface="+mn-cs"/>
              </a:rPr>
              <a:t> Biennial Convention, we proudly installed Richard </a:t>
            </a:r>
            <a:r>
              <a:rPr lang="en-US" sz="1200" kern="1200" dirty="0" err="1">
                <a:effectLst/>
                <a:latin typeface="+mn-lt"/>
                <a:ea typeface="+mn-ea"/>
                <a:cs typeface="+mn-cs"/>
              </a:rPr>
              <a:t>Ricciardi</a:t>
            </a:r>
            <a:r>
              <a:rPr lang="en-US" sz="1200" kern="1200" dirty="0">
                <a:effectLst/>
                <a:latin typeface="+mn-lt"/>
                <a:ea typeface="+mn-ea"/>
                <a:cs typeface="+mn-cs"/>
              </a:rPr>
              <a:t>, PhD, CRNP,</a:t>
            </a:r>
            <a:r>
              <a:rPr lang="en-US" sz="1200" kern="1200" baseline="0" dirty="0">
                <a:effectLst/>
                <a:latin typeface="+mn-lt"/>
                <a:ea typeface="+mn-ea"/>
                <a:cs typeface="+mn-cs"/>
              </a:rPr>
              <a:t> FAANP, FAAN </a:t>
            </a:r>
            <a:r>
              <a:rPr lang="en-US" sz="1200" kern="1200" dirty="0">
                <a:effectLst/>
                <a:latin typeface="+mn-lt"/>
                <a:ea typeface="+mn-ea"/>
                <a:cs typeface="+mn-cs"/>
              </a:rPr>
              <a:t>and introduced him as the 33</a:t>
            </a:r>
            <a:r>
              <a:rPr lang="en-US" sz="1200" kern="1200" baseline="30000" dirty="0">
                <a:effectLst/>
                <a:latin typeface="+mn-lt"/>
                <a:ea typeface="+mn-ea"/>
                <a:cs typeface="+mn-cs"/>
              </a:rPr>
              <a:t>rd</a:t>
            </a:r>
            <a:r>
              <a:rPr lang="en-US" sz="1200" kern="1200" dirty="0">
                <a:effectLst/>
                <a:latin typeface="+mn-lt"/>
                <a:ea typeface="+mn-ea"/>
                <a:cs typeface="+mn-cs"/>
              </a:rPr>
              <a:t> president of Sigma.</a:t>
            </a:r>
            <a:r>
              <a:rPr lang="en-US" dirty="0"/>
              <a:t>  </a:t>
            </a:r>
            <a:endParaRPr lang="en-US" sz="1200" kern="1200" dirty="0">
              <a:solidFill>
                <a:schemeClr val="tx1"/>
              </a:solidFill>
              <a:effectLst/>
              <a:latin typeface="+mn-lt"/>
              <a:ea typeface="+mn-ea"/>
              <a:cs typeface="+mn-cs"/>
            </a:endParaRPr>
          </a:p>
          <a:p>
            <a:endParaRPr lang="en-US" dirty="0"/>
          </a:p>
          <a:p>
            <a:r>
              <a:rPr lang="en-US" sz="1200" b="0" kern="1200" dirty="0">
                <a:effectLst/>
                <a:latin typeface="+mn-lt"/>
                <a:ea typeface="+mn-ea"/>
                <a:cs typeface="+mn-cs"/>
              </a:rPr>
              <a:t>Each president presents a call to action to help guide members and chapters </a:t>
            </a:r>
            <a:r>
              <a:rPr lang="en-US" dirty="0"/>
              <a:t>throughout the biennium</a:t>
            </a:r>
            <a:r>
              <a:rPr lang="en-US" sz="1200" b="0" kern="1200" dirty="0">
                <a:effectLst/>
                <a:latin typeface="+mn-lt"/>
                <a:ea typeface="+mn-ea"/>
                <a:cs typeface="+mn-cs"/>
              </a:rPr>
              <a:t>.</a:t>
            </a:r>
            <a:r>
              <a:rPr lang="en-US" dirty="0"/>
              <a:t> </a:t>
            </a:r>
            <a:endParaRPr lang="en-US" sz="1200" b="1" kern="1200" dirty="0">
              <a:latin typeface="+mn-lt"/>
              <a:cs typeface="Calibri"/>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President </a:t>
            </a:r>
            <a:r>
              <a:rPr lang="en-US" sz="1200" b="0" i="0" kern="1200" dirty="0" err="1">
                <a:solidFill>
                  <a:schemeClr val="tx1"/>
                </a:solidFill>
                <a:effectLst/>
                <a:latin typeface="+mn-lt"/>
                <a:ea typeface="+mn-ea"/>
                <a:cs typeface="+mn-cs"/>
              </a:rPr>
              <a:t>Ricciardi's</a:t>
            </a:r>
            <a:r>
              <a:rPr lang="en-US" sz="1200" b="0" i="0" kern="1200" dirty="0">
                <a:solidFill>
                  <a:schemeClr val="tx1"/>
                </a:solidFill>
                <a:effectLst/>
                <a:latin typeface="+mn-lt"/>
                <a:ea typeface="+mn-ea"/>
                <a:cs typeface="+mn-cs"/>
              </a:rPr>
              <a:t> call asks us to infuse joy into all we do. All healthcare workers face challenges that can trigger burnout, such as staffing shortages, incivility or violence, lack of control in the workplace, barriers to education, and misaligned policies and regulations. Instead of viewing these issues as insurmountable and inevitable, he asks us to seize the opportunity to improve our experiences and work cultures.</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latin typeface="+mn-lt"/>
                <a:ea typeface="+mn-ea"/>
                <a:cs typeface="+mn-cs"/>
              </a:rPr>
              <a:t>To learn more and participate in fulfilling President </a:t>
            </a:r>
            <a:r>
              <a:rPr lang="en-US" sz="1200" kern="1200" dirty="0" err="1">
                <a:effectLst/>
                <a:latin typeface="+mn-lt"/>
                <a:ea typeface="+mn-ea"/>
                <a:cs typeface="+mn-cs"/>
              </a:rPr>
              <a:t>Ricciardi’s</a:t>
            </a:r>
            <a:r>
              <a:rPr lang="en-US" sz="1200" kern="1200" dirty="0">
                <a:effectLst/>
                <a:latin typeface="+mn-lt"/>
                <a:ea typeface="+mn-ea"/>
                <a:cs typeface="+mn-cs"/>
              </a:rPr>
              <a:t> Call to Action visit Sigma’s website, sigmanursing.org.</a:t>
            </a:r>
            <a:endParaRPr lang="en-US" sz="1200" kern="1200" dirty="0">
              <a:latin typeface="+mn-lt"/>
              <a:cs typeface="Calibri"/>
            </a:endParaRPr>
          </a:p>
          <a:p>
            <a:endParaRPr lang="en-US" sz="1200" b="1"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10"/>
          </p:nvPr>
        </p:nvSpPr>
        <p:spPr/>
        <p:txBody>
          <a:bodyPr/>
          <a:lstStyle/>
          <a:p>
            <a:fld id="{05FAD44A-191B-486B-85DE-9E82D9466000}" type="slidenum">
              <a:rPr lang="en-US" smtClean="0"/>
              <a:t>5</a:t>
            </a:fld>
            <a:endParaRPr lang="en-US"/>
          </a:p>
        </p:txBody>
      </p:sp>
    </p:spTree>
    <p:extLst>
      <p:ext uri="{BB962C8B-B14F-4D97-AF65-F5344CB8AC3E}">
        <p14:creationId xmlns:p14="http://schemas.microsoft.com/office/powerpoint/2010/main" val="416092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that you understand more about how Sigma is organized, we will talk about how members can get connected within the organization and design their own membership experience. </a:t>
            </a:r>
          </a:p>
          <a:p>
            <a:endParaRPr lang="en-US" dirty="0">
              <a:cs typeface="Calibri"/>
            </a:endParaRPr>
          </a:p>
          <a:p>
            <a:r>
              <a:rPr lang="en-US" dirty="0">
                <a:cs typeface="Calibri"/>
              </a:rPr>
              <a:t>The My Membership website is the place members access certain benefits, update contact information, utilize the member directory, and more.  </a:t>
            </a:r>
          </a:p>
          <a:p>
            <a:endParaRPr lang="en-US" dirty="0">
              <a:cs typeface="Calibri"/>
            </a:endParaRPr>
          </a:p>
          <a:p>
            <a:r>
              <a:rPr lang="en-US" dirty="0">
                <a:cs typeface="Calibri"/>
              </a:rPr>
              <a:t>Quick, easy to access links to member benefits are also available, like Sigma’s journals, continuing nursing education, volunteer opportunities, and The Circle. </a:t>
            </a:r>
          </a:p>
        </p:txBody>
      </p:sp>
      <p:sp>
        <p:nvSpPr>
          <p:cNvPr id="4" name="Slide Number Placeholder 3"/>
          <p:cNvSpPr>
            <a:spLocks noGrp="1"/>
          </p:cNvSpPr>
          <p:nvPr>
            <p:ph type="sldNum" sz="quarter" idx="10"/>
          </p:nvPr>
        </p:nvSpPr>
        <p:spPr/>
        <p:txBody>
          <a:bodyPr/>
          <a:lstStyle/>
          <a:p>
            <a:fld id="{05FAD44A-191B-486B-85DE-9E82D9466000}" type="slidenum">
              <a:rPr lang="en-US" smtClean="0"/>
              <a:t>6</a:t>
            </a:fld>
            <a:endParaRPr lang="en-US"/>
          </a:p>
        </p:txBody>
      </p:sp>
    </p:spTree>
    <p:extLst>
      <p:ext uri="{BB962C8B-B14F-4D97-AF65-F5344CB8AC3E}">
        <p14:creationId xmlns:p14="http://schemas.microsoft.com/office/powerpoint/2010/main" val="386112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Circle is Sigma's online member community and professional networking site, and a benefit with active membership. In between chapter meetings and events, it's a place where you can go to be a Sigma member. </a:t>
            </a:r>
          </a:p>
          <a:p>
            <a:endParaRPr lang="en-US" dirty="0">
              <a:cs typeface="Calibri"/>
            </a:endParaRPr>
          </a:p>
          <a:p>
            <a:r>
              <a:rPr lang="en-US" dirty="0">
                <a:cs typeface="Calibri"/>
              </a:rPr>
              <a:t>On screen is The Circle home page where you’ll find a wealth of resources and conversation spaces to support you as a student or professional, and help you connect with other Sigma members all over the world.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Sigma events are also displayed on the right column. One webcast to check out right after joining is called “What’s Next? A Virtual Tour of Sigma.” These monthly webcasts are presented by staff at international headquarters and will take you on a tour of Sigma’s virtual platforms and benefits, and show you how to make the most of your membership. </a:t>
            </a:r>
          </a:p>
          <a:p>
            <a:endParaRPr lang="en-US" dirty="0">
              <a:cs typeface="Calibri"/>
            </a:endParaRPr>
          </a:p>
        </p:txBody>
      </p:sp>
      <p:sp>
        <p:nvSpPr>
          <p:cNvPr id="4" name="Slide Number Placeholder 3"/>
          <p:cNvSpPr>
            <a:spLocks noGrp="1"/>
          </p:cNvSpPr>
          <p:nvPr>
            <p:ph type="sldNum" sz="quarter" idx="10"/>
          </p:nvPr>
        </p:nvSpPr>
        <p:spPr/>
        <p:txBody>
          <a:bodyPr/>
          <a:lstStyle/>
          <a:p>
            <a:fld id="{05FAD44A-191B-486B-85DE-9E82D9466000}" type="slidenum">
              <a:rPr lang="en-US" smtClean="0"/>
              <a:t>7</a:t>
            </a:fld>
            <a:endParaRPr lang="en-US"/>
          </a:p>
        </p:txBody>
      </p:sp>
    </p:spTree>
    <p:extLst>
      <p:ext uri="{BB962C8B-B14F-4D97-AF65-F5344CB8AC3E}">
        <p14:creationId xmlns:p14="http://schemas.microsoft.com/office/powerpoint/2010/main" val="128822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screen is the basic structure of The Circle. Within the community, you'll find over 16 discussion based Communities of Interest and forums, workgroups for committees and task forces at the international level, Sigma's career center, chapter and international volunteer opportunities, and chapter websites. A lot of active member benefits are accessed through this site.</a:t>
            </a:r>
          </a:p>
        </p:txBody>
      </p:sp>
      <p:sp>
        <p:nvSpPr>
          <p:cNvPr id="4" name="Slide Number Placeholder 3"/>
          <p:cNvSpPr>
            <a:spLocks noGrp="1"/>
          </p:cNvSpPr>
          <p:nvPr>
            <p:ph type="sldNum" sz="quarter" idx="10"/>
          </p:nvPr>
        </p:nvSpPr>
        <p:spPr/>
        <p:txBody>
          <a:bodyPr/>
          <a:lstStyle/>
          <a:p>
            <a:fld id="{05FAD44A-191B-486B-85DE-9E82D9466000}" type="slidenum">
              <a:rPr lang="en-US" smtClean="0"/>
              <a:t>8</a:t>
            </a:fld>
            <a:endParaRPr lang="en-US"/>
          </a:p>
        </p:txBody>
      </p:sp>
    </p:spTree>
    <p:extLst>
      <p:ext uri="{BB962C8B-B14F-4D97-AF65-F5344CB8AC3E}">
        <p14:creationId xmlns:p14="http://schemas.microsoft.com/office/powerpoint/2010/main" val="191525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mentioned, there are 16 Communities of Interest, with each representing a different nursing specialty or topic. Members are having thoughtful and important conversations in the discussion forums within each community, about research, scholarly articles, trends, best practices and more. You can join any that interest you and begin lending your voice to the discussion.</a:t>
            </a:r>
          </a:p>
          <a:p>
            <a:endParaRPr lang="en-US" dirty="0">
              <a:cs typeface="Calibri"/>
            </a:endParaRPr>
          </a:p>
          <a:p>
            <a:r>
              <a:rPr lang="en-US" dirty="0">
                <a:cs typeface="Calibri"/>
              </a:rPr>
              <a:t>There are also two forums: One is the Global Member Forum, which is for general topic conversations and announcements, and the Career Advice Forum where volunteers and other members help answer career related questions.</a:t>
            </a:r>
          </a:p>
          <a:p>
            <a:endParaRPr lang="en-US" dirty="0">
              <a:cs typeface="Calibri"/>
            </a:endParaRPr>
          </a:p>
          <a:p>
            <a:r>
              <a:rPr lang="en-US" dirty="0">
                <a:cs typeface="Calibri"/>
              </a:rPr>
              <a:t>You can find groups and communities to join from the "Groups" button on The Circle navigation. There you'll also find the "My Groups" page, that will show any groups you are a part of, including your chapter website.</a:t>
            </a:r>
          </a:p>
        </p:txBody>
      </p:sp>
      <p:sp>
        <p:nvSpPr>
          <p:cNvPr id="4" name="Slide Number Placeholder 3"/>
          <p:cNvSpPr>
            <a:spLocks noGrp="1"/>
          </p:cNvSpPr>
          <p:nvPr>
            <p:ph type="sldNum" sz="quarter" idx="10"/>
          </p:nvPr>
        </p:nvSpPr>
        <p:spPr/>
        <p:txBody>
          <a:bodyPr/>
          <a:lstStyle/>
          <a:p>
            <a:fld id="{05FAD44A-191B-486B-85DE-9E82D9466000}" type="slidenum">
              <a:rPr lang="en-US" smtClean="0"/>
              <a:t>9</a:t>
            </a:fld>
            <a:endParaRPr lang="en-US"/>
          </a:p>
        </p:txBody>
      </p:sp>
    </p:spTree>
    <p:extLst>
      <p:ext uri="{BB962C8B-B14F-4D97-AF65-F5344CB8AC3E}">
        <p14:creationId xmlns:p14="http://schemas.microsoft.com/office/powerpoint/2010/main" val="4189371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21" name="Straight Connector 20"/>
          <p:cNvCxnSpPr/>
          <p:nvPr/>
        </p:nvCxnSpPr>
        <p:spPr>
          <a:xfrm flipH="1">
            <a:off x="7425267" y="3681413"/>
            <a:ext cx="4763558" cy="3176587"/>
          </a:xfrm>
          <a:prstGeom prst="line">
            <a:avLst/>
          </a:prstGeom>
          <a:ln w="9525">
            <a:solidFill>
              <a:srgbClr val="45B2E9"/>
            </a:solidFill>
          </a:ln>
        </p:spPr>
        <p:style>
          <a:lnRef idx="2">
            <a:schemeClr val="accent1"/>
          </a:lnRef>
          <a:fillRef idx="0">
            <a:schemeClr val="accent1"/>
          </a:fillRef>
          <a:effectRef idx="1">
            <a:schemeClr val="accent1"/>
          </a:effectRef>
          <a:fontRef idx="minor">
            <a:schemeClr val="tx1"/>
          </a:fontRef>
        </p:style>
      </p:cxnSp>
      <p:sp>
        <p:nvSpPr>
          <p:cNvPr id="19" name="Isosceles Triangle 18"/>
          <p:cNvSpPr/>
          <p:nvPr/>
        </p:nvSpPr>
        <p:spPr>
          <a:xfrm rot="10800000">
            <a:off x="0" y="0"/>
            <a:ext cx="842596" cy="5666154"/>
          </a:xfrm>
          <a:prstGeom prst="triangle">
            <a:avLst>
              <a:gd name="adj" fmla="val 100000"/>
            </a:avLst>
          </a:prstGeom>
          <a:solidFill>
            <a:srgbClr val="5E50A1">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5E50A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45B2E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352D27-E3F0-463B-9997-B3DF63B6B4B4}"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48D5-CADA-47C3-B047-C106704E7AF5}" type="slidenum">
              <a:rPr lang="en-US" smtClean="0"/>
              <a:t>‹#›</a:t>
            </a:fld>
            <a:endParaRPr lang="en-US"/>
          </a:p>
        </p:txBody>
      </p:sp>
      <p:cxnSp>
        <p:nvCxnSpPr>
          <p:cNvPr id="18" name="Straight Connector 17">
            <a:extLst>
              <a:ext uri="{FF2B5EF4-FFF2-40B4-BE49-F238E27FC236}">
                <a16:creationId xmlns:a16="http://schemas.microsoft.com/office/drawing/2014/main" id="{0D3A7489-CEF5-40B2-801E-C526D6072FA9}"/>
              </a:ext>
            </a:extLst>
          </p:cNvPr>
          <p:cNvCxnSpPr/>
          <p:nvPr userDrawn="1"/>
        </p:nvCxnSpPr>
        <p:spPr>
          <a:xfrm>
            <a:off x="9371012" y="0"/>
            <a:ext cx="1219200" cy="6858000"/>
          </a:xfrm>
          <a:prstGeom prst="line">
            <a:avLst/>
          </a:prstGeom>
          <a:ln w="9525">
            <a:solidFill>
              <a:srgbClr val="5E50A1"/>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F435B115-3676-46A9-9B3B-23CB5013EC70}"/>
              </a:ext>
            </a:extLst>
          </p:cNvPr>
          <p:cNvSpPr/>
          <p:nvPr userDrawn="1"/>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5E50A1">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A3CCC6D2-B06C-4E64-A524-E3B9A4A0AB36}"/>
              </a:ext>
            </a:extLst>
          </p:cNvPr>
          <p:cNvSpPr/>
          <p:nvPr userDrawn="1"/>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5E50A1">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10E2F8C9-D400-4402-9525-1095F1A139B0}"/>
              </a:ext>
            </a:extLst>
          </p:cNvPr>
          <p:cNvSpPr/>
          <p:nvPr userDrawn="1"/>
        </p:nvSpPr>
        <p:spPr>
          <a:xfrm>
            <a:off x="8932333" y="3048000"/>
            <a:ext cx="3259667" cy="3810000"/>
          </a:xfrm>
          <a:prstGeom prst="triangle">
            <a:avLst>
              <a:gd name="adj" fmla="val 100000"/>
            </a:avLst>
          </a:prstGeom>
          <a:solidFill>
            <a:srgbClr val="45B2E9">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C209F9B2-B3B0-4CF5-BEC2-D6F114F20085}"/>
              </a:ext>
            </a:extLst>
          </p:cNvPr>
          <p:cNvSpPr/>
          <p:nvPr userDrawn="1"/>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5E50A1">
              <a:alpha val="69804"/>
            </a:srgb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97E585D0-F53D-48F5-A92D-21793EF0371A}"/>
              </a:ext>
            </a:extLst>
          </p:cNvPr>
          <p:cNvSpPr/>
          <p:nvPr userDrawn="1"/>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45B2E9">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50BDD22-4549-42B5-ABC5-89200E859E10}"/>
              </a:ext>
            </a:extLst>
          </p:cNvPr>
          <p:cNvSpPr/>
          <p:nvPr userDrawn="1"/>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45B2E9">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ED881739-EACC-440A-9DC8-7B111E01747C}"/>
              </a:ext>
            </a:extLst>
          </p:cNvPr>
          <p:cNvSpPr/>
          <p:nvPr userDrawn="1"/>
        </p:nvSpPr>
        <p:spPr>
          <a:xfrm>
            <a:off x="10371666" y="3589867"/>
            <a:ext cx="1817159" cy="3268133"/>
          </a:xfrm>
          <a:prstGeom prst="triangle">
            <a:avLst>
              <a:gd name="adj" fmla="val 100000"/>
            </a:avLst>
          </a:prstGeom>
          <a:solidFill>
            <a:srgbClr val="5E50A1">
              <a:alpha val="80000"/>
            </a:srgb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37D45857-8BD6-4DF6-9C84-26885AE2245F}"/>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5147732"/>
            <a:ext cx="3076660" cy="1710268"/>
          </a:xfrm>
          <a:prstGeom prst="rect">
            <a:avLst/>
          </a:prstGeom>
        </p:spPr>
      </p:pic>
    </p:spTree>
    <p:extLst>
      <p:ext uri="{BB962C8B-B14F-4D97-AF65-F5344CB8AC3E}">
        <p14:creationId xmlns:p14="http://schemas.microsoft.com/office/powerpoint/2010/main" val="137382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52D27-E3F0-463B-9997-B3DF63B6B4B4}"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396052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52D27-E3F0-463B-9997-B3DF63B6B4B4}"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48D5-CADA-47C3-B047-C106704E7AF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rgbClr val="5E50A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rgbClr val="5E50A1"/>
                </a:solidFill>
                <a:latin typeface="Arial"/>
              </a:rPr>
              <a:t>”</a:t>
            </a:r>
            <a:endParaRPr lang="en-US">
              <a:solidFill>
                <a:srgbClr val="5E50A1"/>
              </a:solidFill>
              <a:latin typeface="Arial"/>
            </a:endParaRPr>
          </a:p>
        </p:txBody>
      </p:sp>
    </p:spTree>
    <p:extLst>
      <p:ext uri="{BB962C8B-B14F-4D97-AF65-F5344CB8AC3E}">
        <p14:creationId xmlns:p14="http://schemas.microsoft.com/office/powerpoint/2010/main" val="290922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52D27-E3F0-463B-9997-B3DF63B6B4B4}"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1178542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52D27-E3F0-463B-9997-B3DF63B6B4B4}"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48D5-CADA-47C3-B047-C106704E7AF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09280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52D27-E3F0-463B-9997-B3DF63B6B4B4}"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394856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52D27-E3F0-463B-9997-B3DF63B6B4B4}"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3573260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52D27-E3F0-463B-9997-B3DF63B6B4B4}"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2709983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Ttile Divider - BLUE">
    <p:bg>
      <p:bgPr>
        <a:solidFill>
          <a:srgbClr val="45B2E9"/>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A972E91-0295-485F-8DB6-4EB6223B1AEC}"/>
              </a:ext>
            </a:extLst>
          </p:cNvPr>
          <p:cNvGrpSpPr/>
          <p:nvPr userDrawn="1"/>
        </p:nvGrpSpPr>
        <p:grpSpPr>
          <a:xfrm>
            <a:off x="0" y="0"/>
            <a:ext cx="158620" cy="6871996"/>
            <a:chOff x="0" y="0"/>
            <a:chExt cx="158620" cy="6871996"/>
          </a:xfrm>
        </p:grpSpPr>
        <p:sp>
          <p:nvSpPr>
            <p:cNvPr id="5" name="Rectangle 4">
              <a:extLst>
                <a:ext uri="{FF2B5EF4-FFF2-40B4-BE49-F238E27FC236}">
                  <a16:creationId xmlns:a16="http://schemas.microsoft.com/office/drawing/2014/main" id="{A5656AA5-03EF-439A-82FD-87451B57E2C9}"/>
                </a:ext>
              </a:extLst>
            </p:cNvPr>
            <p:cNvSpPr/>
            <p:nvPr userDrawn="1"/>
          </p:nvSpPr>
          <p:spPr>
            <a:xfrm>
              <a:off x="0" y="0"/>
              <a:ext cx="158620" cy="2295331"/>
            </a:xfrm>
            <a:prstGeom prst="rect">
              <a:avLst/>
            </a:prstGeom>
            <a:solidFill>
              <a:srgbClr val="5E5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Rectangle 5">
              <a:extLst>
                <a:ext uri="{FF2B5EF4-FFF2-40B4-BE49-F238E27FC236}">
                  <a16:creationId xmlns:a16="http://schemas.microsoft.com/office/drawing/2014/main" id="{07ADC56E-F539-4E04-B581-71B05D294178}"/>
                </a:ext>
              </a:extLst>
            </p:cNvPr>
            <p:cNvSpPr/>
            <p:nvPr userDrawn="1"/>
          </p:nvSpPr>
          <p:spPr>
            <a:xfrm>
              <a:off x="0" y="2281334"/>
              <a:ext cx="158620" cy="2295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B56797-B3B8-4A92-A8AA-D1C3827FDAF6}"/>
                </a:ext>
              </a:extLst>
            </p:cNvPr>
            <p:cNvSpPr/>
            <p:nvPr userDrawn="1"/>
          </p:nvSpPr>
          <p:spPr>
            <a:xfrm>
              <a:off x="0" y="4576665"/>
              <a:ext cx="158620" cy="2295331"/>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B1E9F62-894E-42DA-A760-E263F5E5A000}"/>
              </a:ext>
            </a:extLst>
          </p:cNvPr>
          <p:cNvSpPr txBox="1"/>
          <p:nvPr userDrawn="1"/>
        </p:nvSpPr>
        <p:spPr>
          <a:xfrm>
            <a:off x="1167676" y="6248914"/>
            <a:ext cx="3717362" cy="173124"/>
          </a:xfrm>
          <a:prstGeom prst="rect">
            <a:avLst/>
          </a:prstGeom>
          <a:noFill/>
        </p:spPr>
        <p:txBody>
          <a:bodyPr wrap="square" rtlCol="0">
            <a:spAutoFit/>
          </a:bodyPr>
          <a:lstStyle/>
          <a:p>
            <a:r>
              <a:rPr lang="en-US" sz="700">
                <a:solidFill>
                  <a:schemeClr val="bg1"/>
                </a:solidFill>
              </a:rPr>
              <a:t>Company confidential ©2017 Sigma Theta Tau International. All rights reserved worldwide.</a:t>
            </a:r>
          </a:p>
        </p:txBody>
      </p:sp>
      <p:sp>
        <p:nvSpPr>
          <p:cNvPr id="11" name="Text Placeholder 10">
            <a:extLst>
              <a:ext uri="{FF2B5EF4-FFF2-40B4-BE49-F238E27FC236}">
                <a16:creationId xmlns:a16="http://schemas.microsoft.com/office/drawing/2014/main" id="{EAB08A9C-34C1-4E46-B072-FE9711CF09C0}"/>
              </a:ext>
            </a:extLst>
          </p:cNvPr>
          <p:cNvSpPr>
            <a:spLocks noGrp="1"/>
          </p:cNvSpPr>
          <p:nvPr>
            <p:ph type="body" sz="quarter" idx="10" hasCustomPrompt="1"/>
          </p:nvPr>
        </p:nvSpPr>
        <p:spPr>
          <a:xfrm>
            <a:off x="939270" y="1625068"/>
            <a:ext cx="8983662" cy="1080032"/>
          </a:xfrm>
          <a:prstGeom prst="rect">
            <a:avLst/>
          </a:prstGeom>
        </p:spPr>
        <p:txBody>
          <a:bodyPr>
            <a:normAutofit/>
          </a:bodyPr>
          <a:lstStyle>
            <a:lvl1pPr marL="0" indent="0">
              <a:buNone/>
              <a:defRPr sz="6000" b="1">
                <a:solidFill>
                  <a:schemeClr val="bg1"/>
                </a:solidFill>
                <a:latin typeface="Calibri" panose="020F0502020204030204" pitchFamily="34" charset="0"/>
                <a:cs typeface="Calibri" panose="020F0502020204030204" pitchFamily="34" charset="0"/>
              </a:defRPr>
            </a:lvl1pPr>
            <a:lvl2pPr marL="457200" indent="0">
              <a:buNone/>
              <a:defRPr sz="6600" b="1">
                <a:solidFill>
                  <a:schemeClr val="bg1"/>
                </a:solidFill>
                <a:latin typeface="Calibri" panose="020F0502020204030204" pitchFamily="34" charset="0"/>
                <a:cs typeface="Calibri" panose="020F0502020204030204" pitchFamily="34" charset="0"/>
              </a:defRPr>
            </a:lvl2pPr>
            <a:lvl3pPr marL="914400" indent="0">
              <a:buNone/>
              <a:defRPr sz="6600" b="1">
                <a:solidFill>
                  <a:schemeClr val="bg1"/>
                </a:solidFill>
                <a:latin typeface="Calibri" panose="020F0502020204030204" pitchFamily="34" charset="0"/>
                <a:cs typeface="Calibri" panose="020F0502020204030204" pitchFamily="34" charset="0"/>
              </a:defRPr>
            </a:lvl3pPr>
            <a:lvl4pPr marL="1371600" indent="0">
              <a:buNone/>
              <a:defRPr sz="6600" b="1">
                <a:solidFill>
                  <a:schemeClr val="bg1"/>
                </a:solidFill>
                <a:latin typeface="Calibri" panose="020F0502020204030204" pitchFamily="34" charset="0"/>
                <a:cs typeface="Calibri" panose="020F0502020204030204" pitchFamily="34" charset="0"/>
              </a:defRPr>
            </a:lvl4pPr>
            <a:lvl5pPr marL="1828800" indent="0">
              <a:buNone/>
              <a:defRPr sz="6600" b="1">
                <a:solidFill>
                  <a:schemeClr val="bg1"/>
                </a:solidFill>
                <a:latin typeface="Calibri" panose="020F0502020204030204" pitchFamily="34" charset="0"/>
                <a:cs typeface="Calibri" panose="020F0502020204030204" pitchFamily="34" charset="0"/>
              </a:defRPr>
            </a:lvl5pPr>
          </a:lstStyle>
          <a:p>
            <a:pPr lvl="0"/>
            <a:r>
              <a:rPr lang="en-US"/>
              <a:t># (agenda number)</a:t>
            </a:r>
          </a:p>
        </p:txBody>
      </p:sp>
      <p:sp>
        <p:nvSpPr>
          <p:cNvPr id="12" name="Text Placeholder 16">
            <a:extLst>
              <a:ext uri="{FF2B5EF4-FFF2-40B4-BE49-F238E27FC236}">
                <a16:creationId xmlns:a16="http://schemas.microsoft.com/office/drawing/2014/main" id="{1BA788C9-5BEA-4FC5-AE57-5936333859AB}"/>
              </a:ext>
            </a:extLst>
          </p:cNvPr>
          <p:cNvSpPr>
            <a:spLocks noGrp="1"/>
          </p:cNvSpPr>
          <p:nvPr>
            <p:ph type="body" sz="quarter" idx="11" hasCustomPrompt="1"/>
          </p:nvPr>
        </p:nvSpPr>
        <p:spPr>
          <a:xfrm>
            <a:off x="930386" y="3067384"/>
            <a:ext cx="10159351" cy="2933366"/>
          </a:xfrm>
          <a:prstGeom prst="rect">
            <a:avLst/>
          </a:prstGeom>
        </p:spPr>
        <p:txBody>
          <a:bodyPr>
            <a:normAutofit/>
          </a:bodyPr>
          <a:lstStyle>
            <a:lvl1pPr marL="0" indent="0">
              <a:buNone/>
              <a:defRPr sz="5800">
                <a:solidFill>
                  <a:schemeClr val="bg1"/>
                </a:solidFill>
                <a:latin typeface="Calibri Light" panose="020F0302020204030204" pitchFamily="34" charset="0"/>
                <a:cs typeface="Calibri Light" panose="020F0302020204030204" pitchFamily="34" charset="0"/>
              </a:defRPr>
            </a:lvl1pPr>
            <a:lvl2pPr marL="457200" indent="0">
              <a:buNone/>
              <a:defRPr sz="4800">
                <a:solidFill>
                  <a:schemeClr val="bg1"/>
                </a:solidFill>
                <a:latin typeface="Calibri Light" panose="020F0302020204030204" pitchFamily="34" charset="0"/>
                <a:cs typeface="Calibri Light" panose="020F0302020204030204" pitchFamily="34" charset="0"/>
              </a:defRPr>
            </a:lvl2pPr>
            <a:lvl3pPr marL="914400" indent="0">
              <a:buNone/>
              <a:defRPr sz="4800">
                <a:solidFill>
                  <a:schemeClr val="bg1"/>
                </a:solidFill>
                <a:latin typeface="Calibri Light" panose="020F0302020204030204" pitchFamily="34" charset="0"/>
                <a:cs typeface="Calibri Light" panose="020F0302020204030204" pitchFamily="34" charset="0"/>
              </a:defRPr>
            </a:lvl3pPr>
            <a:lvl4pPr marL="1371600" indent="0">
              <a:buNone/>
              <a:defRPr sz="4800">
                <a:solidFill>
                  <a:schemeClr val="bg1"/>
                </a:solidFill>
                <a:latin typeface="Calibri Light" panose="020F0302020204030204" pitchFamily="34" charset="0"/>
                <a:cs typeface="Calibri Light" panose="020F0302020204030204" pitchFamily="34" charset="0"/>
              </a:defRPr>
            </a:lvl4pPr>
            <a:lvl5pPr marL="1828800" indent="0">
              <a:buNone/>
              <a:defRPr sz="4800">
                <a:solidFill>
                  <a:schemeClr val="bg1"/>
                </a:solidFill>
                <a:latin typeface="Calibri Light" panose="020F0302020204030204" pitchFamily="34" charset="0"/>
                <a:cs typeface="Calibri Light" panose="020F0302020204030204" pitchFamily="34" charset="0"/>
              </a:defRPr>
            </a:lvl5pPr>
          </a:lstStyle>
          <a:p>
            <a:pPr lvl="0"/>
            <a:r>
              <a:rPr lang="en-US"/>
              <a:t>Section divider title</a:t>
            </a:r>
          </a:p>
        </p:txBody>
      </p:sp>
    </p:spTree>
    <p:extLst>
      <p:ext uri="{BB962C8B-B14F-4D97-AF65-F5344CB8AC3E}">
        <p14:creationId xmlns:p14="http://schemas.microsoft.com/office/powerpoint/2010/main" val="186150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52D27-E3F0-463B-9997-B3DF63B6B4B4}"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255766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52D27-E3F0-463B-9997-B3DF63B6B4B4}"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320503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352D27-E3F0-463B-9997-B3DF63B6B4B4}" type="datetimeFigureOut">
              <a:rPr lang="en-US" smtClean="0"/>
              <a:t>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253869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352D27-E3F0-463B-9997-B3DF63B6B4B4}" type="datetimeFigureOut">
              <a:rPr lang="en-US" smtClean="0"/>
              <a:t>1/26/20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368102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352D27-E3F0-463B-9997-B3DF63B6B4B4}" type="datetimeFigureOut">
              <a:rPr lang="en-US" smtClean="0"/>
              <a:t>1/26/20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279625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52D27-E3F0-463B-9997-B3DF63B6B4B4}" type="datetimeFigureOut">
              <a:rPr lang="en-US" smtClean="0"/>
              <a:t>1/26/20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238635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352D27-E3F0-463B-9997-B3DF63B6B4B4}" type="datetimeFigureOut">
              <a:rPr lang="en-US" smtClean="0"/>
              <a:t>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3357545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352D27-E3F0-463B-9997-B3DF63B6B4B4}" type="datetimeFigureOut">
              <a:rPr lang="en-US" smtClean="0"/>
              <a:t>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338889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0" name="Straight Connector 19"/>
          <p:cNvCxnSpPr/>
          <p:nvPr/>
        </p:nvCxnSpPr>
        <p:spPr>
          <a:xfrm>
            <a:off x="9371012" y="0"/>
            <a:ext cx="1219200" cy="6858000"/>
          </a:xfrm>
          <a:prstGeom prst="line">
            <a:avLst/>
          </a:prstGeom>
          <a:ln w="9525">
            <a:solidFill>
              <a:srgbClr val="5E50A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rgbClr val="45B2E9"/>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5E50A1">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5E50A1">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rgbClr val="45B2E9">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5E50A1">
              <a:alpha val="69804"/>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45B2E9">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45B2E9">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rgbClr val="5E50A1">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rgbClr val="5E50A1">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311536" y="133616"/>
            <a:ext cx="6992715"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09231" y="1596499"/>
            <a:ext cx="8764771" cy="44448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352D27-E3F0-463B-9997-B3DF63B6B4B4}" type="datetimeFigureOut">
              <a:rPr lang="en-US" smtClean="0"/>
              <a:t>1/26/20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rgbClr val="5E50A1"/>
                </a:solidFill>
              </a:defRPr>
            </a:lvl1pPr>
          </a:lstStyle>
          <a:p>
            <a:fld id="{D9D048D5-CADA-47C3-B047-C106704E7AF5}" type="slidenum">
              <a:rPr lang="en-US" smtClean="0"/>
              <a:pPr/>
              <a:t>‹#›</a:t>
            </a:fld>
            <a:endParaRPr lang="en-US"/>
          </a:p>
        </p:txBody>
      </p:sp>
      <p:pic>
        <p:nvPicPr>
          <p:cNvPr id="11" name="Picture 10">
            <a:extLst>
              <a:ext uri="{FF2B5EF4-FFF2-40B4-BE49-F238E27FC236}">
                <a16:creationId xmlns:a16="http://schemas.microsoft.com/office/drawing/2014/main" id="{40BCC338-E4DE-446B-949B-0011D09213B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133616"/>
            <a:ext cx="2376033" cy="1320800"/>
          </a:xfrm>
          <a:prstGeom prst="rect">
            <a:avLst/>
          </a:prstGeom>
        </p:spPr>
      </p:pic>
    </p:spTree>
    <p:extLst>
      <p:ext uri="{BB962C8B-B14F-4D97-AF65-F5344CB8AC3E}">
        <p14:creationId xmlns:p14="http://schemas.microsoft.com/office/powerpoint/2010/main" val="37923717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l" defTabSz="457200" rtl="0" eaLnBrk="1" latinLnBrk="0" hangingPunct="1">
        <a:spcBef>
          <a:spcPct val="0"/>
        </a:spcBef>
        <a:buNone/>
        <a:defRPr sz="3600" kern="1200">
          <a:solidFill>
            <a:srgbClr val="45B2E9"/>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DHAutmUtvHM" TargetMode="Externa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thecircle.sigmanursing.org/upsilonrhochapter/hom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image" Target="../media/image3.png"/><Relationship Id="rId7" Type="http://schemas.openxmlformats.org/officeDocument/2006/relationships/image" Target="../media/image7.ti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tif"/><Relationship Id="rId11" Type="http://schemas.openxmlformats.org/officeDocument/2006/relationships/image" Target="../media/image11.jpeg"/><Relationship Id="rId5" Type="http://schemas.openxmlformats.org/officeDocument/2006/relationships/image" Target="../media/image5.tif"/><Relationship Id="rId10" Type="http://schemas.openxmlformats.org/officeDocument/2006/relationships/image" Target="../media/image10.png"/><Relationship Id="rId4" Type="http://schemas.openxmlformats.org/officeDocument/2006/relationships/image" Target="../media/image4.tif"/><Relationship Id="rId9" Type="http://schemas.openxmlformats.org/officeDocument/2006/relationships/image" Target="../media/image9.t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D332F6-3D8C-418E-9AF8-0CC9C53DB384}"/>
              </a:ext>
            </a:extLst>
          </p:cNvPr>
          <p:cNvSpPr>
            <a:spLocks noGrp="1"/>
          </p:cNvSpPr>
          <p:nvPr>
            <p:ph type="ctrTitle"/>
          </p:nvPr>
        </p:nvSpPr>
        <p:spPr>
          <a:xfrm>
            <a:off x="1738980" y="1987696"/>
            <a:ext cx="7954675" cy="1956993"/>
          </a:xfrm>
        </p:spPr>
        <p:txBody>
          <a:bodyPr/>
          <a:lstStyle/>
          <a:p>
            <a:r>
              <a:rPr lang="en-US" sz="6600" dirty="0">
                <a:latin typeface="Calibri"/>
                <a:cs typeface="Calibri"/>
              </a:rPr>
              <a:t>GET TO KNOW</a:t>
            </a:r>
            <a:br>
              <a:rPr lang="en-US" sz="6600" dirty="0">
                <a:latin typeface="Calibri"/>
                <a:cs typeface="Calibri"/>
              </a:rPr>
            </a:br>
            <a:r>
              <a:rPr lang="en-US" sz="6600" dirty="0">
                <a:latin typeface="Calibri"/>
                <a:cs typeface="Calibri"/>
              </a:rPr>
              <a:t>SIGMA</a:t>
            </a:r>
          </a:p>
        </p:txBody>
      </p:sp>
      <p:sp>
        <p:nvSpPr>
          <p:cNvPr id="7" name="Subtitle 6">
            <a:extLst>
              <a:ext uri="{FF2B5EF4-FFF2-40B4-BE49-F238E27FC236}">
                <a16:creationId xmlns:a16="http://schemas.microsoft.com/office/drawing/2014/main" id="{687B113E-6D3A-4CCC-A372-E5866A5512AF}"/>
              </a:ext>
            </a:extLst>
          </p:cNvPr>
          <p:cNvSpPr>
            <a:spLocks noGrp="1"/>
          </p:cNvSpPr>
          <p:nvPr>
            <p:ph type="subTitle" idx="1"/>
          </p:nvPr>
        </p:nvSpPr>
        <p:spPr>
          <a:xfrm>
            <a:off x="1926719" y="4003178"/>
            <a:ext cx="7766936" cy="1096899"/>
          </a:xfrm>
        </p:spPr>
        <p:txBody>
          <a:bodyPr/>
          <a:lstStyle/>
          <a:p>
            <a:r>
              <a:rPr lang="en-US" dirty="0">
                <a:latin typeface="Calibri"/>
                <a:cs typeface="Calibri"/>
              </a:rPr>
              <a:t>January 2020</a:t>
            </a:r>
          </a:p>
        </p:txBody>
      </p:sp>
    </p:spTree>
    <p:extLst>
      <p:ext uri="{BB962C8B-B14F-4D97-AF65-F5344CB8AC3E}">
        <p14:creationId xmlns:p14="http://schemas.microsoft.com/office/powerpoint/2010/main" val="114512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sp>
        <p:nvSpPr>
          <p:cNvPr id="4" name="TextBox 3">
            <a:extLst>
              <a:ext uri="{FF2B5EF4-FFF2-40B4-BE49-F238E27FC236}">
                <a16:creationId xmlns:a16="http://schemas.microsoft.com/office/drawing/2014/main" id="{E65A55E7-A2C8-4B97-BA25-422C1636764C}"/>
              </a:ext>
            </a:extLst>
          </p:cNvPr>
          <p:cNvSpPr txBox="1"/>
          <p:nvPr/>
        </p:nvSpPr>
        <p:spPr>
          <a:xfrm>
            <a:off x="1248697" y="1779639"/>
            <a:ext cx="2163097" cy="369332"/>
          </a:xfrm>
          <a:prstGeom prst="rect">
            <a:avLst/>
          </a:prstGeom>
          <a:noFill/>
        </p:spPr>
        <p:txBody>
          <a:bodyPr wrap="square" rtlCol="0">
            <a:spAutoFit/>
          </a:bodyPr>
          <a:lstStyle/>
          <a:p>
            <a:r>
              <a:rPr lang="en-US"/>
              <a:t>My Membership </a:t>
            </a:r>
          </a:p>
        </p:txBody>
      </p:sp>
      <p:pic>
        <p:nvPicPr>
          <p:cNvPr id="24" name="Picture 23">
            <a:extLst>
              <a:ext uri="{FF2B5EF4-FFF2-40B4-BE49-F238E27FC236}">
                <a16:creationId xmlns:a16="http://schemas.microsoft.com/office/drawing/2014/main" id="{D36A9EA8-D851-42C3-B688-A94ADAA63081}"/>
              </a:ext>
            </a:extLst>
          </p:cNvPr>
          <p:cNvPicPr>
            <a:picLocks noChangeAspect="1"/>
          </p:cNvPicPr>
          <p:nvPr/>
        </p:nvPicPr>
        <p:blipFill>
          <a:blip r:embed="rId3"/>
          <a:stretch>
            <a:fillRect/>
          </a:stretch>
        </p:blipFill>
        <p:spPr>
          <a:xfrm>
            <a:off x="0" y="23288"/>
            <a:ext cx="12223521" cy="6858000"/>
          </a:xfrm>
          <a:prstGeom prst="rect">
            <a:avLst/>
          </a:prstGeom>
        </p:spPr>
      </p:pic>
      <p:pic>
        <p:nvPicPr>
          <p:cNvPr id="2" name="Picture 2" descr="A screenshot of a cell phone&#10;&#10;Description generated with very high confidence">
            <a:extLst>
              <a:ext uri="{FF2B5EF4-FFF2-40B4-BE49-F238E27FC236}">
                <a16:creationId xmlns:a16="http://schemas.microsoft.com/office/drawing/2014/main" id="{7F11FB4B-E5D2-44DA-9B73-7942F3FE40F7}"/>
              </a:ext>
            </a:extLst>
          </p:cNvPr>
          <p:cNvPicPr>
            <a:picLocks noChangeAspect="1"/>
          </p:cNvPicPr>
          <p:nvPr/>
        </p:nvPicPr>
        <p:blipFill>
          <a:blip r:embed="rId4"/>
          <a:stretch>
            <a:fillRect/>
          </a:stretch>
        </p:blipFill>
        <p:spPr>
          <a:xfrm>
            <a:off x="741872" y="351777"/>
            <a:ext cx="9155501" cy="2531353"/>
          </a:xfrm>
          <a:prstGeom prst="rect">
            <a:avLst/>
          </a:prstGeom>
        </p:spPr>
      </p:pic>
      <p:pic>
        <p:nvPicPr>
          <p:cNvPr id="5" name="Picture 6" descr="A screenshot of a cell phone&#10;&#10;Description generated with very high confidence">
            <a:extLst>
              <a:ext uri="{FF2B5EF4-FFF2-40B4-BE49-F238E27FC236}">
                <a16:creationId xmlns:a16="http://schemas.microsoft.com/office/drawing/2014/main" id="{13397608-EA1F-4E26-B424-423F547FDBC8}"/>
              </a:ext>
            </a:extLst>
          </p:cNvPr>
          <p:cNvPicPr>
            <a:picLocks noChangeAspect="1"/>
          </p:cNvPicPr>
          <p:nvPr/>
        </p:nvPicPr>
        <p:blipFill rotWithShape="1">
          <a:blip r:embed="rId5"/>
          <a:srcRect r="157" b="27536"/>
          <a:stretch/>
        </p:blipFill>
        <p:spPr>
          <a:xfrm>
            <a:off x="741872" y="2800641"/>
            <a:ext cx="9141137" cy="3588189"/>
          </a:xfrm>
          <a:prstGeom prst="rect">
            <a:avLst/>
          </a:prstGeom>
        </p:spPr>
      </p:pic>
    </p:spTree>
    <p:extLst>
      <p:ext uri="{BB962C8B-B14F-4D97-AF65-F5344CB8AC3E}">
        <p14:creationId xmlns:p14="http://schemas.microsoft.com/office/powerpoint/2010/main" val="199849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sp>
        <p:nvSpPr>
          <p:cNvPr id="4" name="TextBox 3">
            <a:extLst>
              <a:ext uri="{FF2B5EF4-FFF2-40B4-BE49-F238E27FC236}">
                <a16:creationId xmlns:a16="http://schemas.microsoft.com/office/drawing/2014/main" id="{E65A55E7-A2C8-4B97-BA25-422C1636764C}"/>
              </a:ext>
            </a:extLst>
          </p:cNvPr>
          <p:cNvSpPr txBox="1"/>
          <p:nvPr/>
        </p:nvSpPr>
        <p:spPr>
          <a:xfrm>
            <a:off x="1248697" y="1779639"/>
            <a:ext cx="2163097" cy="369332"/>
          </a:xfrm>
          <a:prstGeom prst="rect">
            <a:avLst/>
          </a:prstGeom>
          <a:noFill/>
        </p:spPr>
        <p:txBody>
          <a:bodyPr wrap="square" rtlCol="0">
            <a:spAutoFit/>
          </a:bodyPr>
          <a:lstStyle/>
          <a:p>
            <a:r>
              <a:rPr lang="en-US"/>
              <a:t>My Membership </a:t>
            </a:r>
          </a:p>
        </p:txBody>
      </p:sp>
      <p:pic>
        <p:nvPicPr>
          <p:cNvPr id="24" name="Picture 23">
            <a:extLst>
              <a:ext uri="{FF2B5EF4-FFF2-40B4-BE49-F238E27FC236}">
                <a16:creationId xmlns:a16="http://schemas.microsoft.com/office/drawing/2014/main" id="{D36A9EA8-D851-42C3-B688-A94ADAA63081}"/>
              </a:ext>
            </a:extLst>
          </p:cNvPr>
          <p:cNvPicPr>
            <a:picLocks noChangeAspect="1"/>
          </p:cNvPicPr>
          <p:nvPr/>
        </p:nvPicPr>
        <p:blipFill>
          <a:blip r:embed="rId3"/>
          <a:stretch>
            <a:fillRect/>
          </a:stretch>
        </p:blipFill>
        <p:spPr>
          <a:xfrm>
            <a:off x="0" y="23288"/>
            <a:ext cx="12223521" cy="6858000"/>
          </a:xfrm>
          <a:prstGeom prst="rect">
            <a:avLst/>
          </a:prstGeom>
        </p:spPr>
      </p:pic>
      <p:pic>
        <p:nvPicPr>
          <p:cNvPr id="5" name="Picture 6" descr="A screenshot of a social media post&#10;&#10;Description generated with very high confidence">
            <a:extLst>
              <a:ext uri="{FF2B5EF4-FFF2-40B4-BE49-F238E27FC236}">
                <a16:creationId xmlns:a16="http://schemas.microsoft.com/office/drawing/2014/main" id="{8EA5AC69-F30F-467D-A5E8-AAC48701A2B5}"/>
              </a:ext>
            </a:extLst>
          </p:cNvPr>
          <p:cNvPicPr>
            <a:picLocks noChangeAspect="1"/>
          </p:cNvPicPr>
          <p:nvPr/>
        </p:nvPicPr>
        <p:blipFill>
          <a:blip r:embed="rId4"/>
          <a:stretch>
            <a:fillRect/>
          </a:stretch>
        </p:blipFill>
        <p:spPr>
          <a:xfrm>
            <a:off x="943155" y="589565"/>
            <a:ext cx="10564483" cy="4830606"/>
          </a:xfrm>
          <a:prstGeom prst="rect">
            <a:avLst/>
          </a:prstGeom>
        </p:spPr>
      </p:pic>
    </p:spTree>
    <p:extLst>
      <p:ext uri="{BB962C8B-B14F-4D97-AF65-F5344CB8AC3E}">
        <p14:creationId xmlns:p14="http://schemas.microsoft.com/office/powerpoint/2010/main" val="3233812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sp>
        <p:nvSpPr>
          <p:cNvPr id="4" name="TextBox 3">
            <a:extLst>
              <a:ext uri="{FF2B5EF4-FFF2-40B4-BE49-F238E27FC236}">
                <a16:creationId xmlns:a16="http://schemas.microsoft.com/office/drawing/2014/main" id="{E65A55E7-A2C8-4B97-BA25-422C1636764C}"/>
              </a:ext>
            </a:extLst>
          </p:cNvPr>
          <p:cNvSpPr txBox="1"/>
          <p:nvPr/>
        </p:nvSpPr>
        <p:spPr>
          <a:xfrm>
            <a:off x="1248697" y="1779639"/>
            <a:ext cx="2163097" cy="369332"/>
          </a:xfrm>
          <a:prstGeom prst="rect">
            <a:avLst/>
          </a:prstGeom>
          <a:noFill/>
        </p:spPr>
        <p:txBody>
          <a:bodyPr wrap="square" rtlCol="0">
            <a:spAutoFit/>
          </a:bodyPr>
          <a:lstStyle/>
          <a:p>
            <a:r>
              <a:rPr lang="en-US"/>
              <a:t>My Membership </a:t>
            </a:r>
          </a:p>
        </p:txBody>
      </p:sp>
      <p:pic>
        <p:nvPicPr>
          <p:cNvPr id="24" name="Picture 23">
            <a:extLst>
              <a:ext uri="{FF2B5EF4-FFF2-40B4-BE49-F238E27FC236}">
                <a16:creationId xmlns:a16="http://schemas.microsoft.com/office/drawing/2014/main" id="{D36A9EA8-D851-42C3-B688-A94ADAA63081}"/>
              </a:ext>
            </a:extLst>
          </p:cNvPr>
          <p:cNvPicPr>
            <a:picLocks noChangeAspect="1"/>
          </p:cNvPicPr>
          <p:nvPr/>
        </p:nvPicPr>
        <p:blipFill>
          <a:blip r:embed="rId3"/>
          <a:stretch>
            <a:fillRect/>
          </a:stretch>
        </p:blipFill>
        <p:spPr>
          <a:xfrm>
            <a:off x="0" y="23288"/>
            <a:ext cx="12223521" cy="6858000"/>
          </a:xfrm>
          <a:prstGeom prst="rect">
            <a:avLst/>
          </a:prstGeom>
        </p:spPr>
      </p:pic>
      <p:pic>
        <p:nvPicPr>
          <p:cNvPr id="2" name="Picture 2" descr="A screenshot of a social media post&#10;&#10;Description generated with very high confidence">
            <a:extLst>
              <a:ext uri="{FF2B5EF4-FFF2-40B4-BE49-F238E27FC236}">
                <a16:creationId xmlns:a16="http://schemas.microsoft.com/office/drawing/2014/main" id="{8DAB52B0-9531-4271-89A1-EFE7F55E515B}"/>
              </a:ext>
            </a:extLst>
          </p:cNvPr>
          <p:cNvPicPr>
            <a:picLocks noChangeAspect="1"/>
          </p:cNvPicPr>
          <p:nvPr/>
        </p:nvPicPr>
        <p:blipFill>
          <a:blip r:embed="rId4"/>
          <a:stretch>
            <a:fillRect/>
          </a:stretch>
        </p:blipFill>
        <p:spPr>
          <a:xfrm>
            <a:off x="928778" y="341544"/>
            <a:ext cx="9169879" cy="5642949"/>
          </a:xfrm>
          <a:prstGeom prst="rect">
            <a:avLst/>
          </a:prstGeom>
        </p:spPr>
      </p:pic>
    </p:spTree>
    <p:extLst>
      <p:ext uri="{BB962C8B-B14F-4D97-AF65-F5344CB8AC3E}">
        <p14:creationId xmlns:p14="http://schemas.microsoft.com/office/powerpoint/2010/main" val="3065568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sp>
        <p:nvSpPr>
          <p:cNvPr id="4" name="TextBox 3">
            <a:extLst>
              <a:ext uri="{FF2B5EF4-FFF2-40B4-BE49-F238E27FC236}">
                <a16:creationId xmlns:a16="http://schemas.microsoft.com/office/drawing/2014/main" id="{E65A55E7-A2C8-4B97-BA25-422C1636764C}"/>
              </a:ext>
            </a:extLst>
          </p:cNvPr>
          <p:cNvSpPr txBox="1"/>
          <p:nvPr/>
        </p:nvSpPr>
        <p:spPr>
          <a:xfrm>
            <a:off x="1248697" y="1779639"/>
            <a:ext cx="2163097" cy="369332"/>
          </a:xfrm>
          <a:prstGeom prst="rect">
            <a:avLst/>
          </a:prstGeom>
          <a:noFill/>
        </p:spPr>
        <p:txBody>
          <a:bodyPr wrap="square" rtlCol="0">
            <a:spAutoFit/>
          </a:bodyPr>
          <a:lstStyle/>
          <a:p>
            <a:r>
              <a:rPr lang="en-US"/>
              <a:t>My Membership </a:t>
            </a:r>
          </a:p>
        </p:txBody>
      </p:sp>
      <p:pic>
        <p:nvPicPr>
          <p:cNvPr id="24" name="Picture 23">
            <a:extLst>
              <a:ext uri="{FF2B5EF4-FFF2-40B4-BE49-F238E27FC236}">
                <a16:creationId xmlns:a16="http://schemas.microsoft.com/office/drawing/2014/main" id="{D36A9EA8-D851-42C3-B688-A94ADAA63081}"/>
              </a:ext>
            </a:extLst>
          </p:cNvPr>
          <p:cNvPicPr>
            <a:picLocks noChangeAspect="1"/>
          </p:cNvPicPr>
          <p:nvPr/>
        </p:nvPicPr>
        <p:blipFill>
          <a:blip r:embed="rId3"/>
          <a:stretch>
            <a:fillRect/>
          </a:stretch>
        </p:blipFill>
        <p:spPr>
          <a:xfrm>
            <a:off x="0" y="23288"/>
            <a:ext cx="12223521" cy="6858000"/>
          </a:xfrm>
          <a:prstGeom prst="rect">
            <a:avLst/>
          </a:prstGeom>
        </p:spPr>
      </p:pic>
      <p:grpSp>
        <p:nvGrpSpPr>
          <p:cNvPr id="9" name="Group 8">
            <a:extLst>
              <a:ext uri="{FF2B5EF4-FFF2-40B4-BE49-F238E27FC236}">
                <a16:creationId xmlns:a16="http://schemas.microsoft.com/office/drawing/2014/main" id="{58BEDD88-8721-4600-9F45-53D09A7E28B1}"/>
              </a:ext>
            </a:extLst>
          </p:cNvPr>
          <p:cNvGrpSpPr/>
          <p:nvPr/>
        </p:nvGrpSpPr>
        <p:grpSpPr>
          <a:xfrm>
            <a:off x="8423910" y="1040130"/>
            <a:ext cx="3374857" cy="2823210"/>
            <a:chOff x="995148" y="1162787"/>
            <a:chExt cx="5556697" cy="4431886"/>
          </a:xfrm>
        </p:grpSpPr>
        <p:pic>
          <p:nvPicPr>
            <p:cNvPr id="2" name="Picture 2">
              <a:extLst>
                <a:ext uri="{FF2B5EF4-FFF2-40B4-BE49-F238E27FC236}">
                  <a16:creationId xmlns:a16="http://schemas.microsoft.com/office/drawing/2014/main" id="{D53720DD-613C-4533-A08A-DD4183AB03A0}"/>
                </a:ext>
              </a:extLst>
            </p:cNvPr>
            <p:cNvPicPr>
              <a:picLocks noChangeAspect="1"/>
            </p:cNvPicPr>
            <p:nvPr/>
          </p:nvPicPr>
          <p:blipFill>
            <a:blip r:embed="rId4"/>
            <a:stretch>
              <a:fillRect/>
            </a:stretch>
          </p:blipFill>
          <p:spPr>
            <a:xfrm rot="21217293">
              <a:off x="995148" y="1162787"/>
              <a:ext cx="2765323" cy="3690449"/>
            </a:xfrm>
            <a:prstGeom prst="rect">
              <a:avLst/>
            </a:prstGeom>
          </p:spPr>
        </p:pic>
        <p:pic>
          <p:nvPicPr>
            <p:cNvPr id="5" name="Picture 6" descr="A close up of text on a white background&#10;&#10;Description generated with high confidence">
              <a:extLst>
                <a:ext uri="{FF2B5EF4-FFF2-40B4-BE49-F238E27FC236}">
                  <a16:creationId xmlns:a16="http://schemas.microsoft.com/office/drawing/2014/main" id="{C18066C6-4238-4D3A-A04F-1B6F5EA0846C}"/>
                </a:ext>
              </a:extLst>
            </p:cNvPr>
            <p:cNvPicPr>
              <a:picLocks noChangeAspect="1"/>
            </p:cNvPicPr>
            <p:nvPr/>
          </p:nvPicPr>
          <p:blipFill>
            <a:blip r:embed="rId5"/>
            <a:stretch>
              <a:fillRect/>
            </a:stretch>
          </p:blipFill>
          <p:spPr>
            <a:xfrm rot="258310">
              <a:off x="3716085" y="1855124"/>
              <a:ext cx="2835760" cy="3739549"/>
            </a:xfrm>
            <a:prstGeom prst="rect">
              <a:avLst/>
            </a:prstGeom>
          </p:spPr>
        </p:pic>
      </p:grpSp>
      <p:grpSp>
        <p:nvGrpSpPr>
          <p:cNvPr id="13" name="Group 12">
            <a:extLst>
              <a:ext uri="{FF2B5EF4-FFF2-40B4-BE49-F238E27FC236}">
                <a16:creationId xmlns:a16="http://schemas.microsoft.com/office/drawing/2014/main" id="{6FBAA757-C9A3-44D0-9D3A-7B075028D654}"/>
              </a:ext>
            </a:extLst>
          </p:cNvPr>
          <p:cNvGrpSpPr/>
          <p:nvPr/>
        </p:nvGrpSpPr>
        <p:grpSpPr>
          <a:xfrm>
            <a:off x="947857" y="2263140"/>
            <a:ext cx="7292815" cy="3760470"/>
            <a:chOff x="6297930" y="1817370"/>
            <a:chExt cx="5543550" cy="2713100"/>
          </a:xfrm>
        </p:grpSpPr>
        <p:pic>
          <p:nvPicPr>
            <p:cNvPr id="11" name="Picture 10" descr="A screenshot of a computer screen shot of a person&#10;&#10;Description generated with very high confidence">
              <a:extLst>
                <a:ext uri="{FF2B5EF4-FFF2-40B4-BE49-F238E27FC236}">
                  <a16:creationId xmlns:a16="http://schemas.microsoft.com/office/drawing/2014/main" id="{7E67510F-A504-4A1C-AE56-CBF5322ED9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7930" y="2018642"/>
              <a:ext cx="5489136" cy="2511828"/>
            </a:xfrm>
            <a:prstGeom prst="rect">
              <a:avLst/>
            </a:prstGeom>
          </p:spPr>
        </p:pic>
        <p:sp>
          <p:nvSpPr>
            <p:cNvPr id="12" name="Rectangle 11">
              <a:extLst>
                <a:ext uri="{FF2B5EF4-FFF2-40B4-BE49-F238E27FC236}">
                  <a16:creationId xmlns:a16="http://schemas.microsoft.com/office/drawing/2014/main" id="{08EE98D7-789F-4A89-8296-853E703512A6}"/>
                </a:ext>
              </a:extLst>
            </p:cNvPr>
            <p:cNvSpPr/>
            <p:nvPr/>
          </p:nvSpPr>
          <p:spPr>
            <a:xfrm>
              <a:off x="10138410" y="1817370"/>
              <a:ext cx="1703070" cy="674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close up of a logo&#10;&#10;Description generated with very high confidence">
            <a:extLst>
              <a:ext uri="{FF2B5EF4-FFF2-40B4-BE49-F238E27FC236}">
                <a16:creationId xmlns:a16="http://schemas.microsoft.com/office/drawing/2014/main" id="{BBEC06DA-A3AC-4680-85B0-068A220153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3220" y="708213"/>
            <a:ext cx="4232926" cy="1388519"/>
          </a:xfrm>
          <a:prstGeom prst="rect">
            <a:avLst/>
          </a:prstGeom>
        </p:spPr>
      </p:pic>
    </p:spTree>
    <p:extLst>
      <p:ext uri="{BB962C8B-B14F-4D97-AF65-F5344CB8AC3E}">
        <p14:creationId xmlns:p14="http://schemas.microsoft.com/office/powerpoint/2010/main" val="67652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sp>
        <p:nvSpPr>
          <p:cNvPr id="4" name="TextBox 3">
            <a:extLst>
              <a:ext uri="{FF2B5EF4-FFF2-40B4-BE49-F238E27FC236}">
                <a16:creationId xmlns:a16="http://schemas.microsoft.com/office/drawing/2014/main" id="{E65A55E7-A2C8-4B97-BA25-422C1636764C}"/>
              </a:ext>
            </a:extLst>
          </p:cNvPr>
          <p:cNvSpPr txBox="1"/>
          <p:nvPr/>
        </p:nvSpPr>
        <p:spPr>
          <a:xfrm>
            <a:off x="1248697" y="1779639"/>
            <a:ext cx="2163097" cy="369332"/>
          </a:xfrm>
          <a:prstGeom prst="rect">
            <a:avLst/>
          </a:prstGeom>
          <a:noFill/>
        </p:spPr>
        <p:txBody>
          <a:bodyPr wrap="square" rtlCol="0">
            <a:spAutoFit/>
          </a:bodyPr>
          <a:lstStyle/>
          <a:p>
            <a:r>
              <a:rPr lang="en-US"/>
              <a:t>My Membership </a:t>
            </a:r>
          </a:p>
        </p:txBody>
      </p:sp>
      <p:pic>
        <p:nvPicPr>
          <p:cNvPr id="24" name="Picture 23">
            <a:extLst>
              <a:ext uri="{FF2B5EF4-FFF2-40B4-BE49-F238E27FC236}">
                <a16:creationId xmlns:a16="http://schemas.microsoft.com/office/drawing/2014/main" id="{D36A9EA8-D851-42C3-B688-A94ADAA63081}"/>
              </a:ext>
            </a:extLst>
          </p:cNvPr>
          <p:cNvPicPr>
            <a:picLocks noChangeAspect="1"/>
          </p:cNvPicPr>
          <p:nvPr/>
        </p:nvPicPr>
        <p:blipFill>
          <a:blip r:embed="rId3"/>
          <a:stretch>
            <a:fillRect/>
          </a:stretch>
        </p:blipFill>
        <p:spPr>
          <a:xfrm>
            <a:off x="0" y="23288"/>
            <a:ext cx="12223521" cy="6858000"/>
          </a:xfrm>
          <a:prstGeom prst="rect">
            <a:avLst/>
          </a:prstGeom>
        </p:spPr>
      </p:pic>
      <p:sp>
        <p:nvSpPr>
          <p:cNvPr id="5" name="Rectangle 4">
            <a:extLst>
              <a:ext uri="{FF2B5EF4-FFF2-40B4-BE49-F238E27FC236}">
                <a16:creationId xmlns:a16="http://schemas.microsoft.com/office/drawing/2014/main" id="{2DB8002D-1745-43D0-8D5F-CAF5B4287668}"/>
              </a:ext>
            </a:extLst>
          </p:cNvPr>
          <p:cNvSpPr/>
          <p:nvPr/>
        </p:nvSpPr>
        <p:spPr>
          <a:xfrm>
            <a:off x="822960" y="5840730"/>
            <a:ext cx="6549390" cy="77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social media post&#10;&#10;Description generated with very high confidence">
            <a:extLst>
              <a:ext uri="{FF2B5EF4-FFF2-40B4-BE49-F238E27FC236}">
                <a16:creationId xmlns:a16="http://schemas.microsoft.com/office/drawing/2014/main" id="{10D27E65-8735-4AE1-9130-467751971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4818" y="354330"/>
            <a:ext cx="5180077" cy="6035040"/>
          </a:xfrm>
          <a:prstGeom prst="rect">
            <a:avLst/>
          </a:prstGeom>
        </p:spPr>
      </p:pic>
    </p:spTree>
    <p:extLst>
      <p:ext uri="{BB962C8B-B14F-4D97-AF65-F5344CB8AC3E}">
        <p14:creationId xmlns:p14="http://schemas.microsoft.com/office/powerpoint/2010/main" val="890658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8454B5-84D6-4856-B56E-648967485D7F}"/>
              </a:ext>
            </a:extLst>
          </p:cNvPr>
          <p:cNvPicPr>
            <a:picLocks noChangeAspect="1"/>
          </p:cNvPicPr>
          <p:nvPr/>
        </p:nvPicPr>
        <p:blipFill>
          <a:blip r:embed="rId3"/>
          <a:stretch>
            <a:fillRect/>
          </a:stretch>
        </p:blipFill>
        <p:spPr>
          <a:xfrm>
            <a:off x="0" y="23288"/>
            <a:ext cx="12223521" cy="6858000"/>
          </a:xfrm>
          <a:prstGeom prst="rect">
            <a:avLst/>
          </a:prstGeom>
        </p:spPr>
      </p:pic>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sp>
        <p:nvSpPr>
          <p:cNvPr id="10" name="Title 32">
            <a:extLst>
              <a:ext uri="{FF2B5EF4-FFF2-40B4-BE49-F238E27FC236}">
                <a16:creationId xmlns:a16="http://schemas.microsoft.com/office/drawing/2014/main" id="{13BB6F78-5D79-439A-9951-5E85CAF5E22B}"/>
              </a:ext>
            </a:extLst>
          </p:cNvPr>
          <p:cNvSpPr txBox="1">
            <a:spLocks noGrp="1"/>
          </p:cNvSpPr>
          <p:nvPr>
            <p:ph type="title"/>
          </p:nvPr>
        </p:nvSpPr>
        <p:spPr>
          <a:xfrm>
            <a:off x="811025" y="260837"/>
            <a:ext cx="4716484" cy="769441"/>
          </a:xfrm>
          <a:prstGeom prst="rect">
            <a:avLst/>
          </a:prstGeom>
          <a:noFill/>
        </p:spPr>
        <p:txBody>
          <a:bodyPr wrap="none" rtlCol="0">
            <a:spAutoFit/>
          </a:bodyPr>
          <a:lstStyle/>
          <a:p>
            <a:r>
              <a:rPr lang="en-US" sz="4400" b="1" dirty="0">
                <a:solidFill>
                  <a:srgbClr val="5E50A1"/>
                </a:solidFill>
                <a:latin typeface="Calibri" panose="020F0502020204030204" pitchFamily="34" charset="0"/>
                <a:cs typeface="Calibri" panose="020F0502020204030204" pitchFamily="34" charset="0"/>
              </a:rPr>
              <a:t>Chapter Leadership</a:t>
            </a:r>
          </a:p>
        </p:txBody>
      </p:sp>
      <p:pic>
        <p:nvPicPr>
          <p:cNvPr id="2" name="Content Placeholder 1"/>
          <p:cNvPicPr>
            <a:picLocks noGrp="1" noChangeAspect="1"/>
          </p:cNvPicPr>
          <p:nvPr>
            <p:ph idx="1"/>
          </p:nvPr>
        </p:nvPicPr>
        <p:blipFill>
          <a:blip r:embed="rId4"/>
          <a:stretch>
            <a:fillRect/>
          </a:stretch>
        </p:blipFill>
        <p:spPr>
          <a:xfrm>
            <a:off x="1303216" y="1158462"/>
            <a:ext cx="9103561" cy="5594642"/>
          </a:xfrm>
          <a:prstGeom prst="rect">
            <a:avLst/>
          </a:prstGeom>
        </p:spPr>
      </p:pic>
      <p:sp>
        <p:nvSpPr>
          <p:cNvPr id="4" name="Content Placeholder 2">
            <a:extLst>
              <a:ext uri="{FF2B5EF4-FFF2-40B4-BE49-F238E27FC236}">
                <a16:creationId xmlns:a16="http://schemas.microsoft.com/office/drawing/2014/main" id="{C01B67ED-56AC-45AC-A2EB-4BA0ADEB3174}"/>
              </a:ext>
            </a:extLst>
          </p:cNvPr>
          <p:cNvSpPr txBox="1">
            <a:spLocks/>
          </p:cNvSpPr>
          <p:nvPr/>
        </p:nvSpPr>
        <p:spPr>
          <a:xfrm>
            <a:off x="2260660" y="2662517"/>
            <a:ext cx="2814085" cy="90371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charset="2"/>
              <a:buNone/>
            </a:pPr>
            <a:endParaRPr lang="en-US" dirty="0">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FB5C841B-8D38-45AF-A59D-57CB1284127F}"/>
              </a:ext>
            </a:extLst>
          </p:cNvPr>
          <p:cNvSpPr txBox="1">
            <a:spLocks/>
          </p:cNvSpPr>
          <p:nvPr/>
        </p:nvSpPr>
        <p:spPr>
          <a:xfrm>
            <a:off x="2260659" y="3898969"/>
            <a:ext cx="2814085" cy="90371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charset="2"/>
              <a:buNone/>
            </a:pPr>
            <a:endParaRPr lang="en-US" dirty="0">
              <a:latin typeface="Calibri" panose="020F0502020204030204" pitchFamily="34" charset="0"/>
              <a:cs typeface="Calibri" panose="020F0502020204030204" pitchFamily="34" charset="0"/>
            </a:endParaRPr>
          </a:p>
        </p:txBody>
      </p:sp>
      <p:sp>
        <p:nvSpPr>
          <p:cNvPr id="16" name="Content Placeholder 2">
            <a:extLst>
              <a:ext uri="{FF2B5EF4-FFF2-40B4-BE49-F238E27FC236}">
                <a16:creationId xmlns:a16="http://schemas.microsoft.com/office/drawing/2014/main" id="{9ABF98BB-E4C5-47CE-8F8A-D3A0B8EAC97E}"/>
              </a:ext>
            </a:extLst>
          </p:cNvPr>
          <p:cNvSpPr txBox="1">
            <a:spLocks/>
          </p:cNvSpPr>
          <p:nvPr/>
        </p:nvSpPr>
        <p:spPr>
          <a:xfrm>
            <a:off x="2260658" y="5092289"/>
            <a:ext cx="2814085" cy="90371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charset="2"/>
              <a:buNone/>
            </a:pPr>
            <a:endParaRPr lang="en-US" dirty="0">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19DA4627-7B5F-487C-9206-97D01ED3F59D}"/>
              </a:ext>
            </a:extLst>
          </p:cNvPr>
          <p:cNvSpPr txBox="1">
            <a:spLocks/>
          </p:cNvSpPr>
          <p:nvPr/>
        </p:nvSpPr>
        <p:spPr>
          <a:xfrm>
            <a:off x="5855001" y="1382932"/>
            <a:ext cx="2814085" cy="90371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charset="2"/>
              <a:buNone/>
            </a:pPr>
            <a:endParaRPr lang="en-US" dirty="0">
              <a:latin typeface="Calibri" panose="020F0502020204030204" pitchFamily="34" charset="0"/>
              <a:cs typeface="Calibri" panose="020F0502020204030204" pitchFamily="34" charset="0"/>
            </a:endParaRPr>
          </a:p>
        </p:txBody>
      </p:sp>
      <p:sp>
        <p:nvSpPr>
          <p:cNvPr id="19" name="Content Placeholder 2">
            <a:extLst>
              <a:ext uri="{FF2B5EF4-FFF2-40B4-BE49-F238E27FC236}">
                <a16:creationId xmlns:a16="http://schemas.microsoft.com/office/drawing/2014/main" id="{FE0A3096-398D-455C-B401-3050A3FCA46B}"/>
              </a:ext>
            </a:extLst>
          </p:cNvPr>
          <p:cNvSpPr txBox="1">
            <a:spLocks/>
          </p:cNvSpPr>
          <p:nvPr/>
        </p:nvSpPr>
        <p:spPr>
          <a:xfrm>
            <a:off x="5854999" y="2662516"/>
            <a:ext cx="2814085" cy="90371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charset="2"/>
              <a:buNone/>
            </a:pPr>
            <a:endParaRPr lang="en-US" dirty="0">
              <a:latin typeface="Calibri" panose="020F0502020204030204" pitchFamily="34" charset="0"/>
              <a:cs typeface="Calibri" panose="020F0502020204030204" pitchFamily="34" charset="0"/>
            </a:endParaRPr>
          </a:p>
        </p:txBody>
      </p:sp>
      <p:sp>
        <p:nvSpPr>
          <p:cNvPr id="21" name="Content Placeholder 2">
            <a:extLst>
              <a:ext uri="{FF2B5EF4-FFF2-40B4-BE49-F238E27FC236}">
                <a16:creationId xmlns:a16="http://schemas.microsoft.com/office/drawing/2014/main" id="{4A33CE3B-0B31-429E-844E-05486E640180}"/>
              </a:ext>
            </a:extLst>
          </p:cNvPr>
          <p:cNvSpPr txBox="1">
            <a:spLocks/>
          </p:cNvSpPr>
          <p:nvPr/>
        </p:nvSpPr>
        <p:spPr>
          <a:xfrm>
            <a:off x="5854998" y="3898968"/>
            <a:ext cx="2814085" cy="90371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charset="2"/>
              <a:buNone/>
            </a:pPr>
            <a:endParaRPr lang="en-US" dirty="0">
              <a:latin typeface="Calibri" panose="020F0502020204030204" pitchFamily="34" charset="0"/>
              <a:cs typeface="Calibri" panose="020F0502020204030204" pitchFamily="34" charset="0"/>
            </a:endParaRPr>
          </a:p>
        </p:txBody>
      </p:sp>
      <p:sp>
        <p:nvSpPr>
          <p:cNvPr id="24" name="Content Placeholder 2">
            <a:extLst>
              <a:ext uri="{FF2B5EF4-FFF2-40B4-BE49-F238E27FC236}">
                <a16:creationId xmlns:a16="http://schemas.microsoft.com/office/drawing/2014/main" id="{C9798A81-6ED9-4711-B344-42BE5CE23956}"/>
              </a:ext>
            </a:extLst>
          </p:cNvPr>
          <p:cNvSpPr txBox="1">
            <a:spLocks/>
          </p:cNvSpPr>
          <p:nvPr/>
        </p:nvSpPr>
        <p:spPr>
          <a:xfrm>
            <a:off x="5854997" y="5092288"/>
            <a:ext cx="2814085" cy="90371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charset="2"/>
              <a:buNone/>
            </a:pPr>
            <a:endParaRPr lang="en-US"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4B82C50E-EA1D-4972-8C74-E3184D457B80}"/>
              </a:ext>
            </a:extLst>
          </p:cNvPr>
          <p:cNvSpPr txBox="1">
            <a:spLocks/>
          </p:cNvSpPr>
          <p:nvPr/>
        </p:nvSpPr>
        <p:spPr>
          <a:xfrm>
            <a:off x="9348697" y="1382932"/>
            <a:ext cx="2814085" cy="90371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charset="2"/>
              <a:buNone/>
            </a:pPr>
            <a:endParaRPr lang="en-US" dirty="0">
              <a:latin typeface="Calibri" panose="020F0502020204030204" pitchFamily="34" charset="0"/>
              <a:cs typeface="Calibri" panose="020F0502020204030204" pitchFamily="34" charset="0"/>
            </a:endParaRPr>
          </a:p>
        </p:txBody>
      </p:sp>
      <p:sp>
        <p:nvSpPr>
          <p:cNvPr id="27" name="Content Placeholder 2">
            <a:extLst>
              <a:ext uri="{FF2B5EF4-FFF2-40B4-BE49-F238E27FC236}">
                <a16:creationId xmlns:a16="http://schemas.microsoft.com/office/drawing/2014/main" id="{35694931-C206-4549-A0C2-18146C3EC680}"/>
              </a:ext>
            </a:extLst>
          </p:cNvPr>
          <p:cNvSpPr txBox="1">
            <a:spLocks/>
          </p:cNvSpPr>
          <p:nvPr/>
        </p:nvSpPr>
        <p:spPr>
          <a:xfrm>
            <a:off x="9348697" y="2662517"/>
            <a:ext cx="2814085" cy="90371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charset="2"/>
              <a:buNone/>
            </a:pPr>
            <a:endParaRPr lang="en-US" dirty="0">
              <a:latin typeface="Calibri" panose="020F0502020204030204" pitchFamily="34" charset="0"/>
              <a:cs typeface="Calibri" panose="020F0502020204030204" pitchFamily="34" charset="0"/>
            </a:endParaRPr>
          </a:p>
        </p:txBody>
      </p:sp>
      <p:sp>
        <p:nvSpPr>
          <p:cNvPr id="29" name="Content Placeholder 2">
            <a:extLst>
              <a:ext uri="{FF2B5EF4-FFF2-40B4-BE49-F238E27FC236}">
                <a16:creationId xmlns:a16="http://schemas.microsoft.com/office/drawing/2014/main" id="{395BCF04-7F90-4365-8C9A-78050CA32D82}"/>
              </a:ext>
            </a:extLst>
          </p:cNvPr>
          <p:cNvSpPr txBox="1">
            <a:spLocks/>
          </p:cNvSpPr>
          <p:nvPr/>
        </p:nvSpPr>
        <p:spPr>
          <a:xfrm>
            <a:off x="9348696" y="3726441"/>
            <a:ext cx="2814085" cy="90371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charset="2"/>
              <a:buNone/>
            </a:pPr>
            <a:endParaRPr lang="en-US" dirty="0">
              <a:latin typeface="Calibri" panose="020F0502020204030204" pitchFamily="34" charset="0"/>
              <a:cs typeface="Calibri" panose="020F0502020204030204" pitchFamily="34" charset="0"/>
            </a:endParaRPr>
          </a:p>
        </p:txBody>
      </p:sp>
      <p:sp>
        <p:nvSpPr>
          <p:cNvPr id="32" name="Content Placeholder 2">
            <a:extLst>
              <a:ext uri="{FF2B5EF4-FFF2-40B4-BE49-F238E27FC236}">
                <a16:creationId xmlns:a16="http://schemas.microsoft.com/office/drawing/2014/main" id="{596424BD-EB6E-4419-80D9-155AF5332FA1}"/>
              </a:ext>
            </a:extLst>
          </p:cNvPr>
          <p:cNvSpPr txBox="1">
            <a:spLocks/>
          </p:cNvSpPr>
          <p:nvPr/>
        </p:nvSpPr>
        <p:spPr>
          <a:xfrm>
            <a:off x="9348695" y="5092289"/>
            <a:ext cx="2814085" cy="90371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charset="2"/>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8834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sp>
        <p:nvSpPr>
          <p:cNvPr id="4" name="TextBox 3">
            <a:extLst>
              <a:ext uri="{FF2B5EF4-FFF2-40B4-BE49-F238E27FC236}">
                <a16:creationId xmlns:a16="http://schemas.microsoft.com/office/drawing/2014/main" id="{E65A55E7-A2C8-4B97-BA25-422C1636764C}"/>
              </a:ext>
            </a:extLst>
          </p:cNvPr>
          <p:cNvSpPr txBox="1"/>
          <p:nvPr/>
        </p:nvSpPr>
        <p:spPr>
          <a:xfrm>
            <a:off x="1248697" y="1779639"/>
            <a:ext cx="2163097" cy="369332"/>
          </a:xfrm>
          <a:prstGeom prst="rect">
            <a:avLst/>
          </a:prstGeom>
          <a:noFill/>
        </p:spPr>
        <p:txBody>
          <a:bodyPr wrap="square" rtlCol="0">
            <a:spAutoFit/>
          </a:bodyPr>
          <a:lstStyle/>
          <a:p>
            <a:r>
              <a:rPr lang="en-US"/>
              <a:t>My Membership </a:t>
            </a:r>
          </a:p>
        </p:txBody>
      </p:sp>
      <p:pic>
        <p:nvPicPr>
          <p:cNvPr id="24" name="Picture 23">
            <a:extLst>
              <a:ext uri="{FF2B5EF4-FFF2-40B4-BE49-F238E27FC236}">
                <a16:creationId xmlns:a16="http://schemas.microsoft.com/office/drawing/2014/main" id="{D36A9EA8-D851-42C3-B688-A94ADAA63081}"/>
              </a:ext>
            </a:extLst>
          </p:cNvPr>
          <p:cNvPicPr>
            <a:picLocks noChangeAspect="1"/>
          </p:cNvPicPr>
          <p:nvPr/>
        </p:nvPicPr>
        <p:blipFill>
          <a:blip r:embed="rId3"/>
          <a:stretch>
            <a:fillRect/>
          </a:stretch>
        </p:blipFill>
        <p:spPr>
          <a:xfrm>
            <a:off x="-31521" y="0"/>
            <a:ext cx="12223521" cy="6858000"/>
          </a:xfrm>
          <a:prstGeom prst="rect">
            <a:avLst/>
          </a:prstGeom>
        </p:spPr>
      </p:pic>
      <p:sp>
        <p:nvSpPr>
          <p:cNvPr id="11" name="Title 32">
            <a:extLst>
              <a:ext uri="{FF2B5EF4-FFF2-40B4-BE49-F238E27FC236}">
                <a16:creationId xmlns:a16="http://schemas.microsoft.com/office/drawing/2014/main" id="{1728D764-A90C-448D-881D-FCADA99C1EAC}"/>
              </a:ext>
            </a:extLst>
          </p:cNvPr>
          <p:cNvSpPr txBox="1">
            <a:spLocks noGrp="1"/>
          </p:cNvSpPr>
          <p:nvPr>
            <p:ph type="title"/>
          </p:nvPr>
        </p:nvSpPr>
        <p:spPr>
          <a:xfrm>
            <a:off x="811025" y="374994"/>
            <a:ext cx="6194260" cy="769441"/>
          </a:xfrm>
          <a:prstGeom prst="rect">
            <a:avLst/>
          </a:prstGeom>
          <a:noFill/>
        </p:spPr>
        <p:txBody>
          <a:bodyPr wrap="none" rtlCol="0">
            <a:spAutoFit/>
          </a:bodyPr>
          <a:lstStyle/>
          <a:p>
            <a:r>
              <a:rPr lang="en-US" sz="4400" b="1">
                <a:solidFill>
                  <a:srgbClr val="5E50A1"/>
                </a:solidFill>
                <a:latin typeface="Calibri" panose="020F0502020204030204" pitchFamily="34" charset="0"/>
                <a:cs typeface="Calibri" panose="020F0502020204030204" pitchFamily="34" charset="0"/>
              </a:rPr>
              <a:t>Upcoming Chapter Events</a:t>
            </a:r>
          </a:p>
        </p:txBody>
      </p:sp>
      <p:sp>
        <p:nvSpPr>
          <p:cNvPr id="12" name="Content Placeholder 2">
            <a:extLst>
              <a:ext uri="{FF2B5EF4-FFF2-40B4-BE49-F238E27FC236}">
                <a16:creationId xmlns:a16="http://schemas.microsoft.com/office/drawing/2014/main" id="{1EC0356A-51B1-4281-A9A4-1A89892DCF33}"/>
              </a:ext>
            </a:extLst>
          </p:cNvPr>
          <p:cNvSpPr>
            <a:spLocks noGrp="1"/>
          </p:cNvSpPr>
          <p:nvPr>
            <p:ph idx="1"/>
          </p:nvPr>
        </p:nvSpPr>
        <p:spPr>
          <a:xfrm>
            <a:off x="929316" y="1690607"/>
            <a:ext cx="9507036" cy="4027441"/>
          </a:xfrm>
        </p:spPr>
        <p:txBody>
          <a:bodyPr vert="horz" lIns="91440" tIns="45720" rIns="91440" bIns="45720" rtlCol="0" anchor="t">
            <a:noAutofit/>
          </a:bodyPr>
          <a:lstStyle/>
          <a:p>
            <a:r>
              <a:rPr lang="en-US" sz="1700" dirty="0">
                <a:latin typeface="Calibri" panose="020F0502020204030204" pitchFamily="34" charset="0"/>
                <a:cs typeface="Calibri" panose="020F0502020204030204" pitchFamily="34" charset="0"/>
              </a:rPr>
              <a:t>Spring 2020</a:t>
            </a:r>
          </a:p>
          <a:p>
            <a:pPr lvl="1"/>
            <a:r>
              <a:rPr lang="en-US" sz="1800" dirty="0">
                <a:latin typeface="Calibri" panose="020F0502020204030204" pitchFamily="34" charset="0"/>
                <a:cs typeface="Calibri" panose="020F0502020204030204" pitchFamily="34" charset="0"/>
              </a:rPr>
              <a:t>Lesbian, Gay, Bisexual, Transgender, Queer or Questioning, Intersex, and Asexual or Allied (LGBTQIA) Nurse Research Presentation by Melissa Harker, DNP, RN </a:t>
            </a:r>
          </a:p>
          <a:p>
            <a:pPr lvl="1"/>
            <a:r>
              <a:rPr lang="en-US" sz="1800" dirty="0">
                <a:latin typeface="Calibri" panose="020F0502020204030204" pitchFamily="34" charset="0"/>
                <a:cs typeface="Calibri" panose="020F0502020204030204" pitchFamily="34" charset="0"/>
              </a:rPr>
              <a:t>Human Trafficking Presentation</a:t>
            </a:r>
          </a:p>
          <a:p>
            <a:pPr lvl="1"/>
            <a:r>
              <a:rPr lang="en-US" sz="1800" dirty="0">
                <a:latin typeface="Calibri" panose="020F0502020204030204" pitchFamily="34" charset="0"/>
                <a:cs typeface="Calibri" panose="020F0502020204030204" pitchFamily="34" charset="0"/>
              </a:rPr>
              <a:t>Ongoing Community Service Events</a:t>
            </a:r>
          </a:p>
          <a:p>
            <a:pPr lvl="2"/>
            <a:r>
              <a:rPr lang="en-US" sz="1600" dirty="0">
                <a:latin typeface="Calibri" panose="020F0502020204030204" pitchFamily="34" charset="0"/>
                <a:cs typeface="Calibri" panose="020F0502020204030204" pitchFamily="34" charset="0"/>
              </a:rPr>
              <a:t>Trenton Area Soup Kitchen</a:t>
            </a:r>
          </a:p>
          <a:p>
            <a:pPr lvl="1"/>
            <a:r>
              <a:rPr lang="en-US" sz="1800" dirty="0">
                <a:latin typeface="Calibri" panose="020F0502020204030204" pitchFamily="34" charset="0"/>
                <a:cs typeface="Calibri" panose="020F0502020204030204" pitchFamily="34" charset="0"/>
              </a:rPr>
              <a:t>United Nations Visit (NYC)</a:t>
            </a:r>
          </a:p>
          <a:p>
            <a:pPr marL="5715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4955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HAutmUtvHM"/>
          <p:cNvPicPr>
            <a:picLocks noRot="1" noChangeAspect="1"/>
          </p:cNvPicPr>
          <p:nvPr>
            <a:videoFile r:link="rId1"/>
          </p:nvPr>
        </p:nvPicPr>
        <p:blipFill>
          <a:blip r:embed="rId4"/>
          <a:stretch>
            <a:fillRect/>
          </a:stretch>
        </p:blipFill>
        <p:spPr>
          <a:xfrm>
            <a:off x="1929769" y="1414272"/>
            <a:ext cx="8669867" cy="4876800"/>
          </a:xfrm>
          <a:prstGeom prst="rect">
            <a:avLst/>
          </a:prstGeom>
        </p:spPr>
      </p:pic>
    </p:spTree>
    <p:extLst>
      <p:ext uri="{BB962C8B-B14F-4D97-AF65-F5344CB8AC3E}">
        <p14:creationId xmlns:p14="http://schemas.microsoft.com/office/powerpoint/2010/main" val="1269725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DA8393-19D3-4821-947D-71D46D6F3C14}"/>
              </a:ext>
            </a:extLst>
          </p:cNvPr>
          <p:cNvPicPr>
            <a:picLocks noChangeAspect="1"/>
          </p:cNvPicPr>
          <p:nvPr/>
        </p:nvPicPr>
        <p:blipFill>
          <a:blip r:embed="rId3"/>
          <a:stretch>
            <a:fillRect/>
          </a:stretch>
        </p:blipFill>
        <p:spPr>
          <a:xfrm>
            <a:off x="-1" y="0"/>
            <a:ext cx="12211187" cy="6858000"/>
          </a:xfrm>
          <a:prstGeom prst="rect">
            <a:avLst/>
          </a:prstGeom>
        </p:spPr>
      </p:pic>
      <p:sp>
        <p:nvSpPr>
          <p:cNvPr id="3" name="Title 32">
            <a:extLst>
              <a:ext uri="{FF2B5EF4-FFF2-40B4-BE49-F238E27FC236}">
                <a16:creationId xmlns:a16="http://schemas.microsoft.com/office/drawing/2014/main" id="{2447C940-8719-42BE-B122-AFBCF6DCDDF4}"/>
              </a:ext>
            </a:extLst>
          </p:cNvPr>
          <p:cNvSpPr txBox="1">
            <a:spLocks noGrp="1"/>
          </p:cNvSpPr>
          <p:nvPr>
            <p:ph type="title"/>
          </p:nvPr>
        </p:nvSpPr>
        <p:spPr>
          <a:xfrm>
            <a:off x="390774" y="2199356"/>
            <a:ext cx="11429636" cy="4955203"/>
          </a:xfrm>
          <a:prstGeom prst="rect">
            <a:avLst/>
          </a:prstGeom>
          <a:noFill/>
        </p:spPr>
        <p:txBody>
          <a:bodyPr wrap="square" rtlCol="0">
            <a:spAutoFit/>
          </a:bodyPr>
          <a:lstStyle/>
          <a:p>
            <a:pPr algn="ctr"/>
            <a:r>
              <a:rPr lang="en-US" b="1" dirty="0">
                <a:solidFill>
                  <a:schemeClr val="bg1"/>
                </a:solidFill>
                <a:latin typeface="Calibri" panose="020F0502020204030204" pitchFamily="34" charset="0"/>
                <a:cs typeface="Calibri" panose="020F0502020204030204" pitchFamily="34" charset="0"/>
              </a:rPr>
              <a:t>Upsilon Rho Chapter Website</a:t>
            </a:r>
            <a:br>
              <a:rPr lang="en-US" sz="4400" b="1" dirty="0">
                <a:solidFill>
                  <a:schemeClr val="bg1"/>
                </a:solidFill>
                <a:latin typeface="Calibri" panose="020F0502020204030204" pitchFamily="34" charset="0"/>
                <a:cs typeface="Calibri" panose="020F0502020204030204" pitchFamily="34" charset="0"/>
              </a:rPr>
            </a:br>
            <a:r>
              <a:rPr lang="en-US" sz="2800" dirty="0">
                <a:hlinkClick r:id="rId4"/>
              </a:rPr>
              <a:t>https://thecircle.sigmanursing.org/upsilonrhochapter/home</a:t>
            </a:r>
            <a:r>
              <a:rPr lang="en-US" sz="2800" b="1" dirty="0">
                <a:solidFill>
                  <a:schemeClr val="bg1"/>
                </a:solidFill>
                <a:latin typeface="Calibri" panose="020F0502020204030204" pitchFamily="34" charset="0"/>
                <a:cs typeface="Calibri" panose="020F0502020204030204" pitchFamily="34" charset="0"/>
              </a:rPr>
              <a:t> </a:t>
            </a:r>
            <a:br>
              <a:rPr lang="en-US" sz="2800" b="1" dirty="0">
                <a:solidFill>
                  <a:schemeClr val="bg1"/>
                </a:solidFill>
                <a:latin typeface="Calibri" panose="020F0502020204030204" pitchFamily="34" charset="0"/>
                <a:cs typeface="Calibri" panose="020F0502020204030204" pitchFamily="34" charset="0"/>
              </a:rPr>
            </a:br>
            <a:br>
              <a:rPr lang="en-US" sz="2800" b="1" dirty="0">
                <a:solidFill>
                  <a:schemeClr val="bg1"/>
                </a:solidFill>
                <a:latin typeface="Calibri" panose="020F0502020204030204" pitchFamily="34" charset="0"/>
                <a:cs typeface="Calibri" panose="020F0502020204030204" pitchFamily="34" charset="0"/>
              </a:rPr>
            </a:br>
            <a:br>
              <a:rPr lang="en-US" sz="2800" b="1" dirty="0">
                <a:solidFill>
                  <a:schemeClr val="bg1"/>
                </a:solidFill>
                <a:latin typeface="Calibri" panose="020F0502020204030204" pitchFamily="34" charset="0"/>
                <a:cs typeface="Calibri" panose="020F0502020204030204" pitchFamily="34" charset="0"/>
              </a:rPr>
            </a:br>
            <a:r>
              <a:rPr lang="en-US" sz="2800" b="1" dirty="0">
                <a:solidFill>
                  <a:schemeClr val="bg1"/>
                </a:solidFill>
                <a:latin typeface="Calibri" panose="020F0502020204030204" pitchFamily="34" charset="0"/>
                <a:cs typeface="Calibri" panose="020F0502020204030204" pitchFamily="34" charset="0"/>
              </a:rPr>
              <a:t>Interested in becoming more involved?</a:t>
            </a:r>
            <a:br>
              <a:rPr lang="en-US" sz="2800" b="1" dirty="0">
                <a:solidFill>
                  <a:schemeClr val="bg1"/>
                </a:solidFill>
                <a:latin typeface="Calibri" panose="020F0502020204030204" pitchFamily="34" charset="0"/>
                <a:cs typeface="Calibri" panose="020F0502020204030204" pitchFamily="34" charset="0"/>
              </a:rPr>
            </a:br>
            <a:br>
              <a:rPr lang="en-US" sz="2800" b="1" dirty="0">
                <a:solidFill>
                  <a:schemeClr val="bg1"/>
                </a:solidFill>
                <a:latin typeface="Calibri" panose="020F0502020204030204" pitchFamily="34" charset="0"/>
                <a:cs typeface="Calibri" panose="020F0502020204030204" pitchFamily="34" charset="0"/>
              </a:rPr>
            </a:br>
            <a:r>
              <a:rPr lang="en-US" sz="2800" b="1" dirty="0">
                <a:solidFill>
                  <a:schemeClr val="bg1"/>
                </a:solidFill>
                <a:latin typeface="Calibri" panose="020F0502020204030204" pitchFamily="34" charset="0"/>
                <a:cs typeface="Calibri" panose="020F0502020204030204" pitchFamily="34" charset="0"/>
              </a:rPr>
              <a:t>Reach out to Vicki Brzoza (Vbrzoza@tesu.edu)</a:t>
            </a:r>
            <a:br>
              <a:rPr lang="en-US" sz="2800" b="1" dirty="0">
                <a:solidFill>
                  <a:schemeClr val="bg1"/>
                </a:solidFill>
                <a:latin typeface="Calibri" panose="020F0502020204030204" pitchFamily="34" charset="0"/>
                <a:cs typeface="Calibri" panose="020F0502020204030204" pitchFamily="34" charset="0"/>
              </a:rPr>
            </a:br>
            <a:r>
              <a:rPr lang="en-US" sz="2800" b="1" dirty="0">
                <a:solidFill>
                  <a:schemeClr val="bg1"/>
                </a:solidFill>
                <a:latin typeface="Calibri" panose="020F0502020204030204" pitchFamily="34" charset="0"/>
                <a:cs typeface="Calibri" panose="020F0502020204030204" pitchFamily="34" charset="0"/>
              </a:rPr>
              <a:t> or Holly Leahan (Hleahan@tesu.edu) </a:t>
            </a:r>
            <a:br>
              <a:rPr lang="en-US" sz="2800" b="1" dirty="0">
                <a:solidFill>
                  <a:schemeClr val="bg1"/>
                </a:solidFill>
                <a:latin typeface="Calibri" panose="020F0502020204030204" pitchFamily="34" charset="0"/>
                <a:cs typeface="Calibri" panose="020F0502020204030204" pitchFamily="34" charset="0"/>
              </a:rPr>
            </a:br>
            <a:br>
              <a:rPr lang="en-US" sz="2800" b="1" dirty="0">
                <a:solidFill>
                  <a:schemeClr val="bg1"/>
                </a:solidFill>
                <a:latin typeface="Calibri" panose="020F0502020204030204" pitchFamily="34" charset="0"/>
                <a:cs typeface="Calibri" panose="020F0502020204030204" pitchFamily="34" charset="0"/>
              </a:rPr>
            </a:br>
            <a:br>
              <a:rPr lang="en-US" sz="2800" b="1" dirty="0">
                <a:solidFill>
                  <a:schemeClr val="bg1"/>
                </a:solidFill>
                <a:latin typeface="Calibri" panose="020F0502020204030204" pitchFamily="34" charset="0"/>
                <a:cs typeface="Calibri" panose="020F0502020204030204" pitchFamily="34" charset="0"/>
              </a:rPr>
            </a:b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854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E7303-D7FC-49A1-9D5A-3F85A36DE2D6}"/>
              </a:ext>
            </a:extLst>
          </p:cNvPr>
          <p:cNvPicPr>
            <a:picLocks noChangeAspect="1"/>
          </p:cNvPicPr>
          <p:nvPr/>
        </p:nvPicPr>
        <p:blipFill>
          <a:blip r:embed="rId3"/>
          <a:stretch>
            <a:fillRect/>
          </a:stretch>
        </p:blipFill>
        <p:spPr>
          <a:xfrm>
            <a:off x="-15761" y="0"/>
            <a:ext cx="12223521" cy="6858000"/>
          </a:xfrm>
          <a:prstGeom prst="rect">
            <a:avLst/>
          </a:prstGeom>
        </p:spPr>
      </p:pic>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grpSp>
        <p:nvGrpSpPr>
          <p:cNvPr id="7" name="Group 6">
            <a:extLst>
              <a:ext uri="{FF2B5EF4-FFF2-40B4-BE49-F238E27FC236}">
                <a16:creationId xmlns:a16="http://schemas.microsoft.com/office/drawing/2014/main" id="{BA30EBDD-6EF6-41F4-A31A-70D473A0526A}"/>
              </a:ext>
            </a:extLst>
          </p:cNvPr>
          <p:cNvGrpSpPr/>
          <p:nvPr/>
        </p:nvGrpSpPr>
        <p:grpSpPr>
          <a:xfrm>
            <a:off x="1158963" y="1328341"/>
            <a:ext cx="2658657" cy="4123769"/>
            <a:chOff x="2057400" y="3108362"/>
            <a:chExt cx="1924148" cy="3332313"/>
          </a:xfrm>
        </p:grpSpPr>
        <p:pic>
          <p:nvPicPr>
            <p:cNvPr id="8" name="Picture 7">
              <a:extLst>
                <a:ext uri="{FF2B5EF4-FFF2-40B4-BE49-F238E27FC236}">
                  <a16:creationId xmlns:a16="http://schemas.microsoft.com/office/drawing/2014/main" id="{A4FFE7C5-AD49-4A2B-8E56-84D884B7FDBC}"/>
                </a:ext>
              </a:extLst>
            </p:cNvPr>
            <p:cNvPicPr>
              <a:picLocks noChangeAspect="1"/>
            </p:cNvPicPr>
            <p:nvPr/>
          </p:nvPicPr>
          <p:blipFill rotWithShape="1">
            <a:blip r:embed="rId4">
              <a:extLst>
                <a:ext uri="{28A0092B-C50C-407E-A947-70E740481C1C}">
                  <a14:useLocalDpi xmlns:a14="http://schemas.microsoft.com/office/drawing/2010/main" val="0"/>
                </a:ext>
              </a:extLst>
            </a:blip>
            <a:srcRect t="5517" r="6201" b="11724"/>
            <a:stretch/>
          </p:blipFill>
          <p:spPr>
            <a:xfrm>
              <a:off x="2090637" y="3108362"/>
              <a:ext cx="804593" cy="1029342"/>
            </a:xfrm>
            <a:prstGeom prst="rect">
              <a:avLst/>
            </a:prstGeom>
          </p:spPr>
        </p:pic>
        <p:pic>
          <p:nvPicPr>
            <p:cNvPr id="9" name="Picture 8">
              <a:extLst>
                <a:ext uri="{FF2B5EF4-FFF2-40B4-BE49-F238E27FC236}">
                  <a16:creationId xmlns:a16="http://schemas.microsoft.com/office/drawing/2014/main" id="{7C54B01A-539E-401D-B765-0E32821FD511}"/>
                </a:ext>
              </a:extLst>
            </p:cNvPr>
            <p:cNvPicPr>
              <a:picLocks noChangeAspect="1"/>
            </p:cNvPicPr>
            <p:nvPr/>
          </p:nvPicPr>
          <p:blipFill rotWithShape="1">
            <a:blip r:embed="rId5">
              <a:extLst>
                <a:ext uri="{28A0092B-C50C-407E-A947-70E740481C1C}">
                  <a14:useLocalDpi xmlns:a14="http://schemas.microsoft.com/office/drawing/2010/main" val="0"/>
                </a:ext>
              </a:extLst>
            </a:blip>
            <a:srcRect l="11951" t="6347" r="17994" b="14891"/>
            <a:stretch/>
          </p:blipFill>
          <p:spPr>
            <a:xfrm>
              <a:off x="3078272" y="3190194"/>
              <a:ext cx="712928" cy="865676"/>
            </a:xfrm>
            <a:prstGeom prst="rect">
              <a:avLst/>
            </a:prstGeom>
          </p:spPr>
        </p:pic>
        <p:pic>
          <p:nvPicPr>
            <p:cNvPr id="10" name="Picture 9">
              <a:extLst>
                <a:ext uri="{FF2B5EF4-FFF2-40B4-BE49-F238E27FC236}">
                  <a16:creationId xmlns:a16="http://schemas.microsoft.com/office/drawing/2014/main" id="{EE04E07F-34A2-4B6B-8231-939601284385}"/>
                </a:ext>
              </a:extLst>
            </p:cNvPr>
            <p:cNvPicPr>
              <a:picLocks noChangeAspect="1"/>
            </p:cNvPicPr>
            <p:nvPr/>
          </p:nvPicPr>
          <p:blipFill rotWithShape="1">
            <a:blip r:embed="rId6">
              <a:extLst>
                <a:ext uri="{28A0092B-C50C-407E-A947-70E740481C1C}">
                  <a14:useLocalDpi xmlns:a14="http://schemas.microsoft.com/office/drawing/2010/main" val="0"/>
                </a:ext>
              </a:extLst>
            </a:blip>
            <a:srcRect t="7938" b="18320"/>
            <a:stretch/>
          </p:blipFill>
          <p:spPr>
            <a:xfrm>
              <a:off x="2057400" y="4292039"/>
              <a:ext cx="871066" cy="828618"/>
            </a:xfrm>
            <a:prstGeom prst="rect">
              <a:avLst/>
            </a:prstGeom>
          </p:spPr>
        </p:pic>
        <p:pic>
          <p:nvPicPr>
            <p:cNvPr id="11" name="Picture 10">
              <a:extLst>
                <a:ext uri="{FF2B5EF4-FFF2-40B4-BE49-F238E27FC236}">
                  <a16:creationId xmlns:a16="http://schemas.microsoft.com/office/drawing/2014/main" id="{5B132F0B-8CB1-44F0-AA70-675E4CED533E}"/>
                </a:ext>
              </a:extLst>
            </p:cNvPr>
            <p:cNvPicPr>
              <a:picLocks noChangeAspect="1"/>
            </p:cNvPicPr>
            <p:nvPr/>
          </p:nvPicPr>
          <p:blipFill rotWithShape="1">
            <a:blip r:embed="rId7">
              <a:extLst>
                <a:ext uri="{28A0092B-C50C-407E-A947-70E740481C1C}">
                  <a14:useLocalDpi xmlns:a14="http://schemas.microsoft.com/office/drawing/2010/main" val="0"/>
                </a:ext>
              </a:extLst>
            </a:blip>
            <a:srcRect t="8007" b="10055"/>
            <a:stretch/>
          </p:blipFill>
          <p:spPr>
            <a:xfrm>
              <a:off x="2983273" y="4292038"/>
              <a:ext cx="902927" cy="828618"/>
            </a:xfrm>
            <a:prstGeom prst="rect">
              <a:avLst/>
            </a:prstGeom>
          </p:spPr>
        </p:pic>
        <p:pic>
          <p:nvPicPr>
            <p:cNvPr id="12" name="Picture 11">
              <a:extLst>
                <a:ext uri="{FF2B5EF4-FFF2-40B4-BE49-F238E27FC236}">
                  <a16:creationId xmlns:a16="http://schemas.microsoft.com/office/drawing/2014/main" id="{0FEF6D5B-6471-4AF5-AC6D-E736145C5C2F}"/>
                </a:ext>
              </a:extLst>
            </p:cNvPr>
            <p:cNvPicPr>
              <a:picLocks noChangeAspect="1"/>
            </p:cNvPicPr>
            <p:nvPr/>
          </p:nvPicPr>
          <p:blipFill rotWithShape="1">
            <a:blip r:embed="rId8">
              <a:extLst>
                <a:ext uri="{28A0092B-C50C-407E-A947-70E740481C1C}">
                  <a14:useLocalDpi xmlns:a14="http://schemas.microsoft.com/office/drawing/2010/main" val="0"/>
                </a:ext>
              </a:extLst>
            </a:blip>
            <a:srcRect t="8900" b="7915"/>
            <a:stretch/>
          </p:blipFill>
          <p:spPr>
            <a:xfrm>
              <a:off x="2083611" y="5304291"/>
              <a:ext cx="818644" cy="892096"/>
            </a:xfrm>
            <a:prstGeom prst="rect">
              <a:avLst/>
            </a:prstGeom>
          </p:spPr>
        </p:pic>
        <p:pic>
          <p:nvPicPr>
            <p:cNvPr id="13" name="Picture 12">
              <a:extLst>
                <a:ext uri="{FF2B5EF4-FFF2-40B4-BE49-F238E27FC236}">
                  <a16:creationId xmlns:a16="http://schemas.microsoft.com/office/drawing/2014/main" id="{EA7C3884-55F3-4B9C-9639-3C99002C6BD7}"/>
                </a:ext>
              </a:extLst>
            </p:cNvPr>
            <p:cNvPicPr>
              <a:picLocks noChangeAspect="1"/>
            </p:cNvPicPr>
            <p:nvPr/>
          </p:nvPicPr>
          <p:blipFill rotWithShape="1">
            <a:blip r:embed="rId9">
              <a:extLst>
                <a:ext uri="{28A0092B-C50C-407E-A947-70E740481C1C}">
                  <a14:useLocalDpi xmlns:a14="http://schemas.microsoft.com/office/drawing/2010/main" val="0"/>
                </a:ext>
              </a:extLst>
            </a:blip>
            <a:srcRect t="6387" b="12908"/>
            <a:stretch/>
          </p:blipFill>
          <p:spPr>
            <a:xfrm>
              <a:off x="2994923" y="5313689"/>
              <a:ext cx="879627" cy="823473"/>
            </a:xfrm>
            <a:prstGeom prst="rect">
              <a:avLst/>
            </a:prstGeom>
          </p:spPr>
        </p:pic>
        <p:sp>
          <p:nvSpPr>
            <p:cNvPr id="14" name="TextBox 13">
              <a:extLst>
                <a:ext uri="{FF2B5EF4-FFF2-40B4-BE49-F238E27FC236}">
                  <a16:creationId xmlns:a16="http://schemas.microsoft.com/office/drawing/2014/main" id="{40883359-DFD7-4BD7-BB73-548FC41B7C88}"/>
                </a:ext>
              </a:extLst>
            </p:cNvPr>
            <p:cNvSpPr txBox="1"/>
            <p:nvPr/>
          </p:nvSpPr>
          <p:spPr>
            <a:xfrm>
              <a:off x="2295565" y="4107127"/>
              <a:ext cx="604653" cy="253916"/>
            </a:xfrm>
            <a:prstGeom prst="rect">
              <a:avLst/>
            </a:prstGeom>
            <a:noFill/>
          </p:spPr>
          <p:txBody>
            <a:bodyPr wrap="none" rtlCol="0">
              <a:spAutoFit/>
            </a:bodyPr>
            <a:lstStyle/>
            <a:p>
              <a:r>
                <a:rPr lang="en-US" sz="1050"/>
                <a:t>Adams</a:t>
              </a:r>
            </a:p>
          </p:txBody>
        </p:sp>
        <p:sp>
          <p:nvSpPr>
            <p:cNvPr id="15" name="TextBox 14">
              <a:extLst>
                <a:ext uri="{FF2B5EF4-FFF2-40B4-BE49-F238E27FC236}">
                  <a16:creationId xmlns:a16="http://schemas.microsoft.com/office/drawing/2014/main" id="{01C81CE2-7837-4258-A39A-BD7EB572F78B}"/>
                </a:ext>
              </a:extLst>
            </p:cNvPr>
            <p:cNvSpPr txBox="1"/>
            <p:nvPr/>
          </p:nvSpPr>
          <p:spPr>
            <a:xfrm>
              <a:off x="2252939" y="5107464"/>
              <a:ext cx="764953" cy="253916"/>
            </a:xfrm>
            <a:prstGeom prst="rect">
              <a:avLst/>
            </a:prstGeom>
            <a:noFill/>
          </p:spPr>
          <p:txBody>
            <a:bodyPr wrap="none" rtlCol="0">
              <a:spAutoFit/>
            </a:bodyPr>
            <a:lstStyle/>
            <a:p>
              <a:r>
                <a:rPr lang="en-US" sz="1050"/>
                <a:t>Copeland</a:t>
              </a:r>
            </a:p>
          </p:txBody>
        </p:sp>
        <p:sp>
          <p:nvSpPr>
            <p:cNvPr id="16" name="TextBox 15">
              <a:extLst>
                <a:ext uri="{FF2B5EF4-FFF2-40B4-BE49-F238E27FC236}">
                  <a16:creationId xmlns:a16="http://schemas.microsoft.com/office/drawing/2014/main" id="{9785D595-84D2-492E-B429-4C291975E4B5}"/>
                </a:ext>
              </a:extLst>
            </p:cNvPr>
            <p:cNvSpPr txBox="1"/>
            <p:nvPr/>
          </p:nvSpPr>
          <p:spPr>
            <a:xfrm>
              <a:off x="3249386" y="4091256"/>
              <a:ext cx="612668" cy="253916"/>
            </a:xfrm>
            <a:prstGeom prst="rect">
              <a:avLst/>
            </a:prstGeom>
            <a:noFill/>
          </p:spPr>
          <p:txBody>
            <a:bodyPr wrap="none" rtlCol="0">
              <a:spAutoFit/>
            </a:bodyPr>
            <a:lstStyle/>
            <a:p>
              <a:r>
                <a:rPr lang="en-US" sz="1050"/>
                <a:t>Belford</a:t>
              </a:r>
            </a:p>
          </p:txBody>
        </p:sp>
        <p:sp>
          <p:nvSpPr>
            <p:cNvPr id="17" name="TextBox 16">
              <a:extLst>
                <a:ext uri="{FF2B5EF4-FFF2-40B4-BE49-F238E27FC236}">
                  <a16:creationId xmlns:a16="http://schemas.microsoft.com/office/drawing/2014/main" id="{D9A1B41A-7189-46EE-9CA6-20663099FED8}"/>
                </a:ext>
              </a:extLst>
            </p:cNvPr>
            <p:cNvSpPr txBox="1"/>
            <p:nvPr/>
          </p:nvSpPr>
          <p:spPr>
            <a:xfrm>
              <a:off x="3202167" y="5107464"/>
              <a:ext cx="779381" cy="253916"/>
            </a:xfrm>
            <a:prstGeom prst="rect">
              <a:avLst/>
            </a:prstGeom>
            <a:noFill/>
          </p:spPr>
          <p:txBody>
            <a:bodyPr wrap="none" rtlCol="0">
              <a:spAutoFit/>
            </a:bodyPr>
            <a:lstStyle/>
            <a:p>
              <a:r>
                <a:rPr lang="en-US" sz="1050" dirty="0"/>
                <a:t>Lingeman</a:t>
              </a:r>
            </a:p>
          </p:txBody>
        </p:sp>
        <p:sp>
          <p:nvSpPr>
            <p:cNvPr id="18" name="TextBox 17">
              <a:extLst>
                <a:ext uri="{FF2B5EF4-FFF2-40B4-BE49-F238E27FC236}">
                  <a16:creationId xmlns:a16="http://schemas.microsoft.com/office/drawing/2014/main" id="{EF7D467B-7121-426D-AEEF-DD528C459DDA}"/>
                </a:ext>
              </a:extLst>
            </p:cNvPr>
            <p:cNvSpPr txBox="1"/>
            <p:nvPr/>
          </p:nvSpPr>
          <p:spPr>
            <a:xfrm>
              <a:off x="2305756" y="6186759"/>
              <a:ext cx="508473" cy="253916"/>
            </a:xfrm>
            <a:prstGeom prst="rect">
              <a:avLst/>
            </a:prstGeom>
            <a:noFill/>
          </p:spPr>
          <p:txBody>
            <a:bodyPr wrap="none" rtlCol="0">
              <a:spAutoFit/>
            </a:bodyPr>
            <a:lstStyle/>
            <a:p>
              <a:r>
                <a:rPr lang="en-US" sz="1050"/>
                <a:t>Miller</a:t>
              </a:r>
            </a:p>
          </p:txBody>
        </p:sp>
        <p:sp>
          <p:nvSpPr>
            <p:cNvPr id="19" name="TextBox 18">
              <a:extLst>
                <a:ext uri="{FF2B5EF4-FFF2-40B4-BE49-F238E27FC236}">
                  <a16:creationId xmlns:a16="http://schemas.microsoft.com/office/drawing/2014/main" id="{C86203F9-5C58-49C6-9D68-28A937155AEB}"/>
                </a:ext>
              </a:extLst>
            </p:cNvPr>
            <p:cNvSpPr txBox="1"/>
            <p:nvPr/>
          </p:nvSpPr>
          <p:spPr>
            <a:xfrm>
              <a:off x="3245817" y="6186759"/>
              <a:ext cx="574196" cy="253916"/>
            </a:xfrm>
            <a:prstGeom prst="rect">
              <a:avLst/>
            </a:prstGeom>
            <a:noFill/>
          </p:spPr>
          <p:txBody>
            <a:bodyPr wrap="none" rtlCol="0">
              <a:spAutoFit/>
            </a:bodyPr>
            <a:lstStyle/>
            <a:p>
              <a:r>
                <a:rPr lang="en-US" sz="1050"/>
                <a:t>Wright</a:t>
              </a:r>
            </a:p>
          </p:txBody>
        </p:sp>
      </p:grpSp>
      <p:sp>
        <p:nvSpPr>
          <p:cNvPr id="33" name="Title 32">
            <a:extLst>
              <a:ext uri="{FF2B5EF4-FFF2-40B4-BE49-F238E27FC236}">
                <a16:creationId xmlns:a16="http://schemas.microsoft.com/office/drawing/2014/main" id="{2DB29C55-204C-4AF8-A5E7-7E1EF7311957}"/>
              </a:ext>
            </a:extLst>
          </p:cNvPr>
          <p:cNvSpPr txBox="1">
            <a:spLocks noGrp="1"/>
          </p:cNvSpPr>
          <p:nvPr>
            <p:ph type="title"/>
          </p:nvPr>
        </p:nvSpPr>
        <p:spPr>
          <a:xfrm>
            <a:off x="738922" y="148981"/>
            <a:ext cx="5366726" cy="769441"/>
          </a:xfrm>
          <a:prstGeom prst="rect">
            <a:avLst/>
          </a:prstGeom>
          <a:noFill/>
        </p:spPr>
        <p:txBody>
          <a:bodyPr wrap="none" rtlCol="0">
            <a:spAutoFit/>
          </a:bodyPr>
          <a:lstStyle/>
          <a:p>
            <a:r>
              <a:rPr lang="en-US" sz="4400" b="1">
                <a:solidFill>
                  <a:srgbClr val="5E50A1"/>
                </a:solidFill>
                <a:latin typeface="Calibri" panose="020F0502020204030204" pitchFamily="34" charset="0"/>
                <a:cs typeface="Calibri" panose="020F0502020204030204" pitchFamily="34" charset="0"/>
              </a:rPr>
              <a:t>A Quick Look at Sigma</a:t>
            </a:r>
          </a:p>
        </p:txBody>
      </p:sp>
      <p:pic>
        <p:nvPicPr>
          <p:cNvPr id="34" name="Picture 33">
            <a:extLst>
              <a:ext uri="{FF2B5EF4-FFF2-40B4-BE49-F238E27FC236}">
                <a16:creationId xmlns:a16="http://schemas.microsoft.com/office/drawing/2014/main" id="{1EC57592-D380-4474-9276-428E1C5BF566}"/>
              </a:ext>
            </a:extLst>
          </p:cNvPr>
          <p:cNvPicPr>
            <a:picLocks noChangeAspect="1"/>
          </p:cNvPicPr>
          <p:nvPr/>
        </p:nvPicPr>
        <p:blipFill>
          <a:blip r:embed="rId10"/>
          <a:stretch>
            <a:fillRect/>
          </a:stretch>
        </p:blipFill>
        <p:spPr>
          <a:xfrm>
            <a:off x="8146873" y="1099911"/>
            <a:ext cx="3914775" cy="4629150"/>
          </a:xfrm>
          <a:prstGeom prst="rect">
            <a:avLst/>
          </a:prstGeom>
        </p:spPr>
      </p:pic>
      <p:pic>
        <p:nvPicPr>
          <p:cNvPr id="2" name="Picture 2" descr="Related image">
            <a:extLst>
              <a:ext uri="{FF2B5EF4-FFF2-40B4-BE49-F238E27FC236}">
                <a16:creationId xmlns:a16="http://schemas.microsoft.com/office/drawing/2014/main" id="{4AF33EDF-9CAF-4BB8-8A12-F201E625D4B0}"/>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254" r="21428"/>
          <a:stretch/>
        </p:blipFill>
        <p:spPr bwMode="auto">
          <a:xfrm>
            <a:off x="4372303" y="1450428"/>
            <a:ext cx="3513577" cy="38572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7225" y="5496107"/>
            <a:ext cx="3288965" cy="1107996"/>
          </a:xfrm>
          <a:prstGeom prst="rect">
            <a:avLst/>
          </a:prstGeom>
          <a:noFill/>
        </p:spPr>
        <p:txBody>
          <a:bodyPr wrap="square" rtlCol="0">
            <a:spAutoFit/>
          </a:bodyPr>
          <a:lstStyle/>
          <a:p>
            <a:pPr algn="ctr"/>
            <a:r>
              <a:rPr lang="en-US" sz="1600" dirty="0"/>
              <a:t>Sigma was founded in 1922 by six nurses at the Indiana University Training School for Nurses</a:t>
            </a:r>
          </a:p>
          <a:p>
            <a:endParaRPr lang="en-US" dirty="0"/>
          </a:p>
        </p:txBody>
      </p:sp>
      <p:sp>
        <p:nvSpPr>
          <p:cNvPr id="4" name="TextBox 3"/>
          <p:cNvSpPr txBox="1"/>
          <p:nvPr/>
        </p:nvSpPr>
        <p:spPr>
          <a:xfrm>
            <a:off x="4372303" y="5569979"/>
            <a:ext cx="3513577" cy="584775"/>
          </a:xfrm>
          <a:prstGeom prst="rect">
            <a:avLst/>
          </a:prstGeom>
          <a:noFill/>
        </p:spPr>
        <p:txBody>
          <a:bodyPr wrap="square" rtlCol="0">
            <a:spAutoFit/>
          </a:bodyPr>
          <a:lstStyle/>
          <a:p>
            <a:pPr algn="ctr"/>
            <a:r>
              <a:rPr lang="en-US" sz="1600" dirty="0"/>
              <a:t>Remains headquartered in Indianapolis, Indiana</a:t>
            </a:r>
          </a:p>
        </p:txBody>
      </p:sp>
    </p:spTree>
    <p:extLst>
      <p:ext uri="{BB962C8B-B14F-4D97-AF65-F5344CB8AC3E}">
        <p14:creationId xmlns:p14="http://schemas.microsoft.com/office/powerpoint/2010/main" val="217963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E7303-D7FC-49A1-9D5A-3F85A36DE2D6}"/>
              </a:ext>
            </a:extLst>
          </p:cNvPr>
          <p:cNvPicPr>
            <a:picLocks noChangeAspect="1"/>
          </p:cNvPicPr>
          <p:nvPr/>
        </p:nvPicPr>
        <p:blipFill>
          <a:blip r:embed="rId3"/>
          <a:stretch>
            <a:fillRect/>
          </a:stretch>
        </p:blipFill>
        <p:spPr>
          <a:xfrm>
            <a:off x="-15761" y="0"/>
            <a:ext cx="12223521" cy="6858000"/>
          </a:xfrm>
          <a:prstGeom prst="rect">
            <a:avLst/>
          </a:prstGeom>
        </p:spPr>
      </p:pic>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sp>
        <p:nvSpPr>
          <p:cNvPr id="20" name="Text Box 2">
            <a:extLst>
              <a:ext uri="{FF2B5EF4-FFF2-40B4-BE49-F238E27FC236}">
                <a16:creationId xmlns:a16="http://schemas.microsoft.com/office/drawing/2014/main" id="{E90E6B76-589E-4BCC-837F-02592ABB2B91}"/>
              </a:ext>
            </a:extLst>
          </p:cNvPr>
          <p:cNvSpPr txBox="1">
            <a:spLocks noChangeArrowheads="1"/>
          </p:cNvSpPr>
          <p:nvPr/>
        </p:nvSpPr>
        <p:spPr bwMode="auto">
          <a:xfrm>
            <a:off x="878927" y="433804"/>
            <a:ext cx="7239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4400" b="1" dirty="0">
                <a:solidFill>
                  <a:srgbClr val="5E50A1"/>
                </a:solidFill>
                <a:latin typeface="Calibri" panose="020F0502020204030204" pitchFamily="34" charset="0"/>
                <a:ea typeface="+mj-ea"/>
                <a:cs typeface="Calibri" panose="020F0502020204030204" pitchFamily="34" charset="0"/>
              </a:rPr>
              <a:t>Name and Values</a:t>
            </a:r>
          </a:p>
        </p:txBody>
      </p:sp>
      <p:sp>
        <p:nvSpPr>
          <p:cNvPr id="21" name="TextBox 1">
            <a:extLst>
              <a:ext uri="{FF2B5EF4-FFF2-40B4-BE49-F238E27FC236}">
                <a16:creationId xmlns:a16="http://schemas.microsoft.com/office/drawing/2014/main" id="{C4FB0641-4061-44B0-8B0E-A1E9816ACB9D}"/>
              </a:ext>
            </a:extLst>
          </p:cNvPr>
          <p:cNvSpPr txBox="1"/>
          <p:nvPr/>
        </p:nvSpPr>
        <p:spPr>
          <a:xfrm>
            <a:off x="3120299" y="4756855"/>
            <a:ext cx="974755" cy="584775"/>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3200" b="1" dirty="0">
                <a:solidFill>
                  <a:srgbClr val="45B2E9"/>
                </a:solidFill>
                <a:latin typeface="Calibri" panose="020F0502020204030204" pitchFamily="34" charset="0"/>
                <a:cs typeface="Calibri" panose="020F0502020204030204" pitchFamily="34" charset="0"/>
              </a:rPr>
              <a:t>Love</a:t>
            </a:r>
            <a:endParaRPr lang="en-US" sz="2800" b="1" dirty="0">
              <a:solidFill>
                <a:srgbClr val="45B2E9"/>
              </a:solidFill>
              <a:latin typeface="Calibri" panose="020F0502020204030204" pitchFamily="34" charset="0"/>
              <a:cs typeface="Calibri" panose="020F0502020204030204" pitchFamily="34" charset="0"/>
            </a:endParaRPr>
          </a:p>
        </p:txBody>
      </p:sp>
      <p:sp>
        <p:nvSpPr>
          <p:cNvPr id="22" name="TextBox 6">
            <a:extLst>
              <a:ext uri="{FF2B5EF4-FFF2-40B4-BE49-F238E27FC236}">
                <a16:creationId xmlns:a16="http://schemas.microsoft.com/office/drawing/2014/main" id="{C8735A5E-1DDA-4C25-8468-C3DAB6DEFB65}"/>
              </a:ext>
            </a:extLst>
          </p:cNvPr>
          <p:cNvSpPr txBox="1"/>
          <p:nvPr/>
        </p:nvSpPr>
        <p:spPr>
          <a:xfrm>
            <a:off x="5180558" y="4756855"/>
            <a:ext cx="1578638" cy="584775"/>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3200" b="1">
                <a:solidFill>
                  <a:srgbClr val="45B2E9"/>
                </a:solidFill>
                <a:latin typeface="Calibri" panose="020F0502020204030204" pitchFamily="34" charset="0"/>
                <a:cs typeface="Calibri" panose="020F0502020204030204" pitchFamily="34" charset="0"/>
              </a:rPr>
              <a:t>Courage</a:t>
            </a:r>
            <a:endParaRPr lang="en-US" sz="2800" b="1">
              <a:solidFill>
                <a:srgbClr val="45B2E9"/>
              </a:solidFill>
              <a:latin typeface="Calibri" panose="020F0502020204030204" pitchFamily="34" charset="0"/>
              <a:cs typeface="Calibri" panose="020F0502020204030204" pitchFamily="34" charset="0"/>
            </a:endParaRPr>
          </a:p>
        </p:txBody>
      </p:sp>
      <p:sp>
        <p:nvSpPr>
          <p:cNvPr id="23" name="TextBox 7">
            <a:extLst>
              <a:ext uri="{FF2B5EF4-FFF2-40B4-BE49-F238E27FC236}">
                <a16:creationId xmlns:a16="http://schemas.microsoft.com/office/drawing/2014/main" id="{DD11C122-BB7D-4DEE-B42C-E56A1C05F581}"/>
              </a:ext>
            </a:extLst>
          </p:cNvPr>
          <p:cNvSpPr txBox="1"/>
          <p:nvPr/>
        </p:nvSpPr>
        <p:spPr>
          <a:xfrm>
            <a:off x="7667844" y="4756854"/>
            <a:ext cx="1252266" cy="584775"/>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3200" b="1">
                <a:solidFill>
                  <a:srgbClr val="45B2E9"/>
                </a:solidFill>
                <a:latin typeface="Calibri" panose="020F0502020204030204" pitchFamily="34" charset="0"/>
                <a:cs typeface="Calibri" panose="020F0502020204030204" pitchFamily="34" charset="0"/>
              </a:rPr>
              <a:t>Honor</a:t>
            </a:r>
            <a:endParaRPr lang="en-US" sz="2800" b="1">
              <a:solidFill>
                <a:srgbClr val="45B2E9"/>
              </a:solidFill>
              <a:latin typeface="Calibri" panose="020F050202020403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EBB65CD5-B2D5-427A-82C0-7D74F868F3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00" r="15625"/>
          <a:stretch/>
        </p:blipFill>
        <p:spPr>
          <a:xfrm>
            <a:off x="2745829" y="1679646"/>
            <a:ext cx="1828800" cy="2544417"/>
          </a:xfrm>
          <a:prstGeom prst="rect">
            <a:avLst/>
          </a:prstGeom>
        </p:spPr>
      </p:pic>
      <p:pic>
        <p:nvPicPr>
          <p:cNvPr id="25" name="Picture 24">
            <a:extLst>
              <a:ext uri="{FF2B5EF4-FFF2-40B4-BE49-F238E27FC236}">
                <a16:creationId xmlns:a16="http://schemas.microsoft.com/office/drawing/2014/main" id="{AF50B85A-E595-4AAE-8AD2-D5E03D0254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49" r="4626"/>
          <a:stretch/>
        </p:blipFill>
        <p:spPr>
          <a:xfrm>
            <a:off x="4879429" y="1652592"/>
            <a:ext cx="2286000" cy="2522482"/>
          </a:xfrm>
          <a:prstGeom prst="rect">
            <a:avLst/>
          </a:prstGeom>
        </p:spPr>
      </p:pic>
      <p:pic>
        <p:nvPicPr>
          <p:cNvPr id="26" name="Picture 25">
            <a:extLst>
              <a:ext uri="{FF2B5EF4-FFF2-40B4-BE49-F238E27FC236}">
                <a16:creationId xmlns:a16="http://schemas.microsoft.com/office/drawing/2014/main" id="{B1E469BD-D0B9-428E-BEC9-E19B0AF8F6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028" r="13746"/>
          <a:stretch/>
        </p:blipFill>
        <p:spPr>
          <a:xfrm>
            <a:off x="7394029" y="1634014"/>
            <a:ext cx="1905000" cy="2566470"/>
          </a:xfrm>
          <a:prstGeom prst="rect">
            <a:avLst/>
          </a:prstGeom>
        </p:spPr>
      </p:pic>
      <p:sp>
        <p:nvSpPr>
          <p:cNvPr id="2" name="TextBox 1"/>
          <p:cNvSpPr txBox="1"/>
          <p:nvPr/>
        </p:nvSpPr>
        <p:spPr>
          <a:xfrm>
            <a:off x="2682447" y="5562957"/>
            <a:ext cx="1869527" cy="369332"/>
          </a:xfrm>
          <a:prstGeom prst="rect">
            <a:avLst/>
          </a:prstGeom>
          <a:noFill/>
        </p:spPr>
        <p:txBody>
          <a:bodyPr wrap="square" rtlCol="0">
            <a:spAutoFit/>
          </a:bodyPr>
          <a:lstStyle/>
          <a:p>
            <a:pPr algn="ctr"/>
            <a:r>
              <a:rPr lang="en-US" dirty="0"/>
              <a:t>SIGMA</a:t>
            </a:r>
          </a:p>
        </p:txBody>
      </p:sp>
      <p:sp>
        <p:nvSpPr>
          <p:cNvPr id="3" name="TextBox 2"/>
          <p:cNvSpPr txBox="1"/>
          <p:nvPr/>
        </p:nvSpPr>
        <p:spPr>
          <a:xfrm>
            <a:off x="5260325" y="5582150"/>
            <a:ext cx="1577340" cy="369332"/>
          </a:xfrm>
          <a:prstGeom prst="rect">
            <a:avLst/>
          </a:prstGeom>
          <a:noFill/>
        </p:spPr>
        <p:txBody>
          <a:bodyPr wrap="square" rtlCol="0">
            <a:spAutoFit/>
          </a:bodyPr>
          <a:lstStyle/>
          <a:p>
            <a:pPr algn="ctr"/>
            <a:r>
              <a:rPr lang="en-US" dirty="0"/>
              <a:t>THETA</a:t>
            </a:r>
          </a:p>
        </p:txBody>
      </p:sp>
      <p:sp>
        <p:nvSpPr>
          <p:cNvPr id="4" name="TextBox 3"/>
          <p:cNvSpPr txBox="1"/>
          <p:nvPr/>
        </p:nvSpPr>
        <p:spPr>
          <a:xfrm>
            <a:off x="7586434" y="5562957"/>
            <a:ext cx="1520190" cy="369332"/>
          </a:xfrm>
          <a:prstGeom prst="rect">
            <a:avLst/>
          </a:prstGeom>
          <a:noFill/>
        </p:spPr>
        <p:txBody>
          <a:bodyPr wrap="square" rtlCol="0">
            <a:spAutoFit/>
          </a:bodyPr>
          <a:lstStyle/>
          <a:p>
            <a:pPr algn="ctr"/>
            <a:r>
              <a:rPr lang="en-US" dirty="0"/>
              <a:t>TAU</a:t>
            </a:r>
          </a:p>
        </p:txBody>
      </p:sp>
    </p:spTree>
    <p:extLst>
      <p:ext uri="{BB962C8B-B14F-4D97-AF65-F5344CB8AC3E}">
        <p14:creationId xmlns:p14="http://schemas.microsoft.com/office/powerpoint/2010/main" val="174184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E7303-D7FC-49A1-9D5A-3F85A36DE2D6}"/>
              </a:ext>
            </a:extLst>
          </p:cNvPr>
          <p:cNvPicPr>
            <a:picLocks noChangeAspect="1"/>
          </p:cNvPicPr>
          <p:nvPr/>
        </p:nvPicPr>
        <p:blipFill>
          <a:blip r:embed="rId3"/>
          <a:stretch>
            <a:fillRect/>
          </a:stretch>
        </p:blipFill>
        <p:spPr>
          <a:xfrm>
            <a:off x="-31521" y="0"/>
            <a:ext cx="12223521" cy="6858000"/>
          </a:xfrm>
          <a:prstGeom prst="rect">
            <a:avLst/>
          </a:prstGeom>
        </p:spPr>
      </p:pic>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sp>
        <p:nvSpPr>
          <p:cNvPr id="22" name="Title 32">
            <a:extLst>
              <a:ext uri="{FF2B5EF4-FFF2-40B4-BE49-F238E27FC236}">
                <a16:creationId xmlns:a16="http://schemas.microsoft.com/office/drawing/2014/main" id="{E623C844-6E79-444B-B0D5-F294D97CA656}"/>
              </a:ext>
            </a:extLst>
          </p:cNvPr>
          <p:cNvSpPr txBox="1">
            <a:spLocks noGrp="1"/>
          </p:cNvSpPr>
          <p:nvPr>
            <p:ph type="title"/>
          </p:nvPr>
        </p:nvSpPr>
        <p:spPr>
          <a:xfrm>
            <a:off x="451359" y="295952"/>
            <a:ext cx="6101222" cy="707886"/>
          </a:xfrm>
          <a:prstGeom prst="rect">
            <a:avLst/>
          </a:prstGeom>
          <a:noFill/>
        </p:spPr>
        <p:txBody>
          <a:bodyPr wrap="none" rtlCol="0">
            <a:spAutoFit/>
          </a:bodyPr>
          <a:lstStyle/>
          <a:p>
            <a:r>
              <a:rPr lang="en-US" sz="4000" b="1" dirty="0">
                <a:solidFill>
                  <a:srgbClr val="5E50A1"/>
                </a:solidFill>
                <a:latin typeface="Calibri" panose="020F0502020204030204" pitchFamily="34" charset="0"/>
                <a:cs typeface="Calibri" panose="020F0502020204030204" pitchFamily="34" charset="0"/>
              </a:rPr>
              <a:t>How Members Are Selected</a:t>
            </a:r>
          </a:p>
        </p:txBody>
      </p:sp>
      <p:sp>
        <p:nvSpPr>
          <p:cNvPr id="23" name="Content Placeholder 2">
            <a:extLst>
              <a:ext uri="{FF2B5EF4-FFF2-40B4-BE49-F238E27FC236}">
                <a16:creationId xmlns:a16="http://schemas.microsoft.com/office/drawing/2014/main" id="{244C9BFF-1F3E-44A6-A00F-A5230BA6F923}"/>
              </a:ext>
            </a:extLst>
          </p:cNvPr>
          <p:cNvSpPr>
            <a:spLocks noGrp="1"/>
          </p:cNvSpPr>
          <p:nvPr>
            <p:ph sz="half" idx="1"/>
          </p:nvPr>
        </p:nvSpPr>
        <p:spPr>
          <a:xfrm>
            <a:off x="540697" y="1204149"/>
            <a:ext cx="5229481" cy="3094584"/>
          </a:xfrm>
        </p:spPr>
        <p:txBody>
          <a:bodyPr>
            <a:normAutofit/>
          </a:bodyPr>
          <a:lstStyle/>
          <a:p>
            <a:r>
              <a:rPr lang="en-US" sz="2000" dirty="0">
                <a:latin typeface="Calibri" panose="020F0502020204030204" pitchFamily="34" charset="0"/>
                <a:cs typeface="Calibri" panose="020F0502020204030204" pitchFamily="34" charset="0"/>
              </a:rPr>
              <a:t>Undergraduate/Baccalaureate Criteria:</a:t>
            </a:r>
          </a:p>
          <a:p>
            <a:pPr lvl="1"/>
            <a:r>
              <a:rPr lang="en-US" sz="1800" dirty="0">
                <a:latin typeface="Calibri" panose="020F0502020204030204" pitchFamily="34" charset="0"/>
                <a:cs typeface="Calibri" panose="020F0502020204030204" pitchFamily="34" charset="0"/>
              </a:rPr>
              <a:t>Completed at least ½ of the nursing curriculum</a:t>
            </a:r>
          </a:p>
          <a:p>
            <a:pPr lvl="1"/>
            <a:r>
              <a:rPr lang="en-US" sz="1800" dirty="0">
                <a:latin typeface="Calibri" panose="020F0502020204030204" pitchFamily="34" charset="0"/>
                <a:cs typeface="Calibri" panose="020F0502020204030204" pitchFamily="34" charset="0"/>
              </a:rPr>
              <a:t>Achieve academic excellence</a:t>
            </a:r>
          </a:p>
          <a:p>
            <a:pPr lvl="1"/>
            <a:r>
              <a:rPr lang="en-US" sz="1800" dirty="0">
                <a:latin typeface="Calibri" panose="020F0502020204030204" pitchFamily="34" charset="0"/>
                <a:cs typeface="Calibri" panose="020F0502020204030204" pitchFamily="34" charset="0"/>
              </a:rPr>
              <a:t>Rank in top 35%</a:t>
            </a:r>
          </a:p>
          <a:p>
            <a:pPr lvl="1"/>
            <a:r>
              <a:rPr lang="en-US" sz="1800" dirty="0">
                <a:latin typeface="Calibri" panose="020F0502020204030204" pitchFamily="34" charset="0"/>
                <a:cs typeface="Calibri" panose="020F0502020204030204" pitchFamily="34" charset="0"/>
              </a:rPr>
              <a:t>Meet expectations of academic integrity</a:t>
            </a:r>
          </a:p>
          <a:p>
            <a:pPr marL="457200" lvl="1" indent="0">
              <a:buNone/>
            </a:pPr>
            <a:endParaRPr lang="en-US"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F90AAF8A-1A85-4403-8184-8183CA8156D7}"/>
              </a:ext>
            </a:extLst>
          </p:cNvPr>
          <p:cNvSpPr txBox="1">
            <a:spLocks/>
          </p:cNvSpPr>
          <p:nvPr/>
        </p:nvSpPr>
        <p:spPr>
          <a:xfrm>
            <a:off x="451359" y="4047198"/>
            <a:ext cx="5229481" cy="30945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a:latin typeface="Calibri" panose="020F0502020204030204" pitchFamily="34" charset="0"/>
                <a:cs typeface="Calibri" panose="020F0502020204030204" pitchFamily="34" charset="0"/>
              </a:rPr>
              <a:t>Graduate/Masters &amp; Doctoral Criteria</a:t>
            </a:r>
          </a:p>
          <a:p>
            <a:pPr lvl="1"/>
            <a:r>
              <a:rPr lang="en-US" sz="1800">
                <a:latin typeface="Calibri" panose="020F0502020204030204" pitchFamily="34" charset="0"/>
                <a:cs typeface="Calibri" panose="020F0502020204030204" pitchFamily="34" charset="0"/>
              </a:rPr>
              <a:t>Criteria above</a:t>
            </a:r>
          </a:p>
          <a:p>
            <a:pPr lvl="1"/>
            <a:r>
              <a:rPr lang="en-US" sz="1800">
                <a:latin typeface="Calibri" panose="020F0502020204030204" pitchFamily="34" charset="0"/>
                <a:cs typeface="Calibri" panose="020F0502020204030204" pitchFamily="34" charset="0"/>
              </a:rPr>
              <a:t>Completed at least ¼ of the nursing curriculum</a:t>
            </a:r>
          </a:p>
          <a:p>
            <a:pPr lvl="1"/>
            <a:r>
              <a:rPr lang="en-US" sz="1800">
                <a:latin typeface="Calibri" panose="020F0502020204030204" pitchFamily="34" charset="0"/>
                <a:cs typeface="Calibri" panose="020F0502020204030204" pitchFamily="34" charset="0"/>
              </a:rPr>
              <a:t>Can also be inducted as a nurse leader</a:t>
            </a:r>
          </a:p>
          <a:p>
            <a:pPr marL="457200" lvl="1" indent="0">
              <a:buFont typeface="Wingdings 3" charset="2"/>
              <a:buNone/>
            </a:pPr>
            <a:endParaRPr lang="en-US">
              <a:latin typeface="Calibri" panose="020F0502020204030204"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id="{FF577EFD-55F9-4E45-A7B2-CE7B89644BBD}"/>
              </a:ext>
            </a:extLst>
          </p:cNvPr>
          <p:cNvSpPr txBox="1">
            <a:spLocks/>
          </p:cNvSpPr>
          <p:nvPr/>
        </p:nvSpPr>
        <p:spPr>
          <a:xfrm>
            <a:off x="5774849" y="3957859"/>
            <a:ext cx="5229481" cy="30945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a:latin typeface="Calibri" panose="020F0502020204030204" pitchFamily="34" charset="0"/>
                <a:cs typeface="Calibri" panose="020F0502020204030204" pitchFamily="34" charset="0"/>
              </a:rPr>
              <a:t>Nurse Leader Criteria</a:t>
            </a:r>
          </a:p>
          <a:p>
            <a:pPr lvl="1"/>
            <a:r>
              <a:rPr lang="en-US" sz="1800">
                <a:latin typeface="Calibri" panose="020F0502020204030204" pitchFamily="34" charset="0"/>
                <a:cs typeface="Calibri" panose="020F0502020204030204" pitchFamily="34" charset="0"/>
              </a:rPr>
              <a:t>Minimum of baccalaureate or equivalent in any field</a:t>
            </a:r>
          </a:p>
          <a:p>
            <a:pPr lvl="1"/>
            <a:r>
              <a:rPr lang="en-US" sz="1800">
                <a:latin typeface="Calibri" panose="020F0502020204030204" pitchFamily="34" charset="0"/>
                <a:cs typeface="Calibri" panose="020F0502020204030204" pitchFamily="34" charset="0"/>
              </a:rPr>
              <a:t>Demonstrate achievement in nursing excellence</a:t>
            </a:r>
          </a:p>
          <a:p>
            <a:pPr lvl="1"/>
            <a:r>
              <a:rPr lang="en-US" sz="1800">
                <a:latin typeface="Calibri" panose="020F0502020204030204" pitchFamily="34" charset="0"/>
                <a:cs typeface="Calibri" panose="020F0502020204030204" pitchFamily="34" charset="0"/>
              </a:rPr>
              <a:t>Legally recognized to practice nursing</a:t>
            </a:r>
          </a:p>
          <a:p>
            <a:pPr marL="457200" lvl="1" indent="0">
              <a:buFont typeface="Wingdings 3" charset="2"/>
              <a:buNone/>
            </a:pPr>
            <a:endParaRPr lang="en-US">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7035461" y="655769"/>
            <a:ext cx="4073856" cy="2773231"/>
          </a:xfrm>
          <a:prstGeom prst="rect">
            <a:avLst/>
          </a:prstGeom>
        </p:spPr>
      </p:pic>
    </p:spTree>
    <p:extLst>
      <p:ext uri="{BB962C8B-B14F-4D97-AF65-F5344CB8AC3E}">
        <p14:creationId xmlns:p14="http://schemas.microsoft.com/office/powerpoint/2010/main" val="357733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E7303-D7FC-49A1-9D5A-3F85A36DE2D6}"/>
              </a:ext>
            </a:extLst>
          </p:cNvPr>
          <p:cNvPicPr>
            <a:picLocks noChangeAspect="1"/>
          </p:cNvPicPr>
          <p:nvPr/>
        </p:nvPicPr>
        <p:blipFill>
          <a:blip r:embed="rId3"/>
          <a:stretch>
            <a:fillRect/>
          </a:stretch>
        </p:blipFill>
        <p:spPr>
          <a:xfrm>
            <a:off x="-31521" y="0"/>
            <a:ext cx="12223521" cy="6858000"/>
          </a:xfrm>
          <a:prstGeom prst="rect">
            <a:avLst/>
          </a:prstGeom>
        </p:spPr>
      </p:pic>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pic>
        <p:nvPicPr>
          <p:cNvPr id="8" name="Picture 7">
            <a:extLst>
              <a:ext uri="{FF2B5EF4-FFF2-40B4-BE49-F238E27FC236}">
                <a16:creationId xmlns:a16="http://schemas.microsoft.com/office/drawing/2014/main" id="{4155DA74-CE37-41A6-B618-BC76BE2595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793" y="-76200"/>
            <a:ext cx="12649585" cy="7010400"/>
          </a:xfrm>
          <a:prstGeom prst="rect">
            <a:avLst/>
          </a:prstGeom>
        </p:spPr>
      </p:pic>
      <p:sp>
        <p:nvSpPr>
          <p:cNvPr id="10" name="TextBox 12">
            <a:extLst>
              <a:ext uri="{FF2B5EF4-FFF2-40B4-BE49-F238E27FC236}">
                <a16:creationId xmlns:a16="http://schemas.microsoft.com/office/drawing/2014/main" id="{7BC98B5B-917B-439F-8F54-AFCBCDB0A3EA}"/>
              </a:ext>
            </a:extLst>
          </p:cNvPr>
          <p:cNvSpPr txBox="1"/>
          <p:nvPr/>
        </p:nvSpPr>
        <p:spPr>
          <a:xfrm>
            <a:off x="427083" y="366624"/>
            <a:ext cx="5144655" cy="5078313"/>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600" b="1" dirty="0">
                <a:latin typeface="Calibri" panose="020F0502020204030204" pitchFamily="34" charset="0"/>
                <a:ea typeface="Yu Gothic" panose="020B0400000000000000" pitchFamily="34" charset="-128"/>
                <a:cs typeface="Calibri" panose="020F0502020204030204" pitchFamily="34" charset="0"/>
              </a:rPr>
              <a:t>2019-2021</a:t>
            </a:r>
          </a:p>
          <a:p>
            <a:r>
              <a:rPr lang="en-US" sz="3600" b="1" dirty="0">
                <a:latin typeface="Calibri" panose="020F0502020204030204" pitchFamily="34" charset="0"/>
                <a:ea typeface="Yu Gothic" panose="020B0400000000000000" pitchFamily="34" charset="-128"/>
                <a:cs typeface="Calibri" panose="020F0502020204030204" pitchFamily="34" charset="0"/>
              </a:rPr>
              <a:t>Presidential Call to Action</a:t>
            </a:r>
          </a:p>
          <a:p>
            <a:endParaRPr lang="en-US" sz="3600" dirty="0">
              <a:latin typeface="Calibri" panose="020F0502020204030204" pitchFamily="34" charset="0"/>
              <a:ea typeface="Yu Gothic" panose="020B0400000000000000" pitchFamily="34" charset="-128"/>
              <a:cs typeface="Calibri" panose="020F0502020204030204" pitchFamily="34" charset="0"/>
            </a:endParaRPr>
          </a:p>
          <a:p>
            <a:endParaRPr lang="en-US" sz="3600" dirty="0">
              <a:latin typeface="Calibri" panose="020F0502020204030204" pitchFamily="34" charset="0"/>
              <a:ea typeface="Yu Gothic" panose="020B0400000000000000" pitchFamily="34" charset="-128"/>
              <a:cs typeface="Calibri" panose="020F0502020204030204" pitchFamily="34" charset="0"/>
            </a:endParaRPr>
          </a:p>
          <a:p>
            <a:endParaRPr lang="en-US" sz="3600" dirty="0">
              <a:latin typeface="Calibri" panose="020F0502020204030204" pitchFamily="34" charset="0"/>
              <a:ea typeface="Yu Gothic" panose="020B0400000000000000" pitchFamily="34" charset="-128"/>
              <a:cs typeface="Calibri" panose="020F0502020204030204" pitchFamily="34" charset="0"/>
            </a:endParaRPr>
          </a:p>
          <a:p>
            <a:endParaRPr lang="en-US" sz="3600" dirty="0">
              <a:latin typeface="Calibri" panose="020F0502020204030204" pitchFamily="34" charset="0"/>
              <a:ea typeface="Yu Gothic" panose="020B0400000000000000" pitchFamily="34" charset="-128"/>
              <a:cs typeface="Calibri" panose="020F0502020204030204" pitchFamily="34" charset="0"/>
            </a:endParaRPr>
          </a:p>
          <a:p>
            <a:endParaRPr lang="en-US" dirty="0">
              <a:latin typeface="Calibri" panose="020F0502020204030204" pitchFamily="34" charset="0"/>
              <a:ea typeface="Yu Gothic" panose="020B0400000000000000" pitchFamily="34" charset="-128"/>
              <a:cs typeface="Calibri" panose="020F0502020204030204" pitchFamily="34" charset="0"/>
            </a:endParaRPr>
          </a:p>
          <a:p>
            <a:endParaRPr lang="en-US" dirty="0">
              <a:latin typeface="Calibri" panose="020F0502020204030204" pitchFamily="34" charset="0"/>
              <a:ea typeface="Yu Gothic" panose="020B0400000000000000" pitchFamily="34" charset="-128"/>
              <a:cs typeface="Calibri" panose="020F0502020204030204" pitchFamily="34" charset="0"/>
            </a:endParaRPr>
          </a:p>
          <a:p>
            <a:endParaRPr lang="en-US" dirty="0">
              <a:latin typeface="Calibri" panose="020F0502020204030204" pitchFamily="34" charset="0"/>
              <a:ea typeface="Yu Gothic" panose="020B0400000000000000" pitchFamily="34" charset="-128"/>
              <a:cs typeface="Calibri" panose="020F0502020204030204" pitchFamily="34" charset="0"/>
            </a:endParaRPr>
          </a:p>
          <a:p>
            <a:endParaRPr lang="en-US" dirty="0">
              <a:latin typeface="Calibri" panose="020F0502020204030204" pitchFamily="34" charset="0"/>
              <a:ea typeface="Yu Gothic" panose="020B0400000000000000" pitchFamily="34" charset="-128"/>
              <a:cs typeface="Calibri" panose="020F0502020204030204" pitchFamily="34" charset="0"/>
            </a:endParaRPr>
          </a:p>
          <a:p>
            <a:endParaRPr lang="en-US" dirty="0">
              <a:latin typeface="Calibri" panose="020F0502020204030204" pitchFamily="34" charset="0"/>
              <a:ea typeface="Yu Gothic" panose="020B0400000000000000" pitchFamily="34" charset="-128"/>
              <a:cs typeface="Calibri" panose="020F0502020204030204" pitchFamily="34" charset="0"/>
            </a:endParaRPr>
          </a:p>
          <a:p>
            <a:endParaRPr lang="en-US" dirty="0">
              <a:latin typeface="Calibri" panose="020F0502020204030204" pitchFamily="34" charset="0"/>
              <a:ea typeface="Yu Gothic" panose="020B0400000000000000" pitchFamily="34" charset="-128"/>
              <a:cs typeface="Calibri" panose="020F0502020204030204" pitchFamily="34" charset="0"/>
            </a:endParaRPr>
          </a:p>
        </p:txBody>
      </p:sp>
      <p:sp>
        <p:nvSpPr>
          <p:cNvPr id="13" name="TextBox 6">
            <a:extLst>
              <a:ext uri="{FF2B5EF4-FFF2-40B4-BE49-F238E27FC236}">
                <a16:creationId xmlns:a16="http://schemas.microsoft.com/office/drawing/2014/main" id="{0AF6CA5E-1C41-4E6E-9C2A-15F7F6F51224}"/>
              </a:ext>
            </a:extLst>
          </p:cNvPr>
          <p:cNvSpPr txBox="1"/>
          <p:nvPr/>
        </p:nvSpPr>
        <p:spPr>
          <a:xfrm>
            <a:off x="3230714" y="4331601"/>
            <a:ext cx="4784107" cy="230832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Calibri" panose="020F0502020204030204" pitchFamily="34" charset="0"/>
              <a:ea typeface="Yu Gothic" panose="020B0400000000000000" pitchFamily="34" charset="-128"/>
              <a:cs typeface="Calibri" panose="020F0502020204030204" pitchFamily="34" charset="0"/>
            </a:endParaRPr>
          </a:p>
          <a:p>
            <a:endParaRPr lang="en-US" dirty="0">
              <a:latin typeface="Calibri" panose="020F0502020204030204" pitchFamily="34" charset="0"/>
              <a:ea typeface="Yu Gothic" panose="020B0400000000000000" pitchFamily="34" charset="-128"/>
              <a:cs typeface="Calibri" panose="020F0502020204030204" pitchFamily="34" charset="0"/>
            </a:endParaRPr>
          </a:p>
          <a:p>
            <a:endParaRPr lang="en-US" dirty="0">
              <a:latin typeface="Calibri" panose="020F0502020204030204" pitchFamily="34" charset="0"/>
              <a:ea typeface="Yu Gothic" panose="020B0400000000000000" pitchFamily="34" charset="-128"/>
              <a:cs typeface="Calibri" panose="020F0502020204030204" pitchFamily="34" charset="0"/>
            </a:endParaRPr>
          </a:p>
          <a:p>
            <a:endParaRPr lang="en-US" dirty="0">
              <a:latin typeface="Calibri" panose="020F0502020204030204" pitchFamily="34" charset="0"/>
              <a:ea typeface="Yu Gothic" panose="020B0400000000000000" pitchFamily="34" charset="-128"/>
              <a:cs typeface="Calibri" panose="020F0502020204030204" pitchFamily="34" charset="0"/>
            </a:endParaRPr>
          </a:p>
          <a:p>
            <a:r>
              <a:rPr lang="en-US" sz="2400" b="1" dirty="0">
                <a:solidFill>
                  <a:schemeClr val="tx2"/>
                </a:solidFill>
                <a:latin typeface="Calibri" panose="020F0502020204030204" pitchFamily="34" charset="0"/>
                <a:ea typeface="Yu Gothic" panose="020B0400000000000000" pitchFamily="34" charset="-128"/>
                <a:cs typeface="Calibri" panose="020F0502020204030204" pitchFamily="34" charset="0"/>
              </a:rPr>
              <a:t>Richard </a:t>
            </a:r>
            <a:r>
              <a:rPr lang="en-US" sz="2400" b="1" dirty="0" err="1">
                <a:solidFill>
                  <a:schemeClr val="tx2"/>
                </a:solidFill>
                <a:latin typeface="Calibri" panose="020F0502020204030204" pitchFamily="34" charset="0"/>
                <a:ea typeface="Yu Gothic" panose="020B0400000000000000" pitchFamily="34" charset="-128"/>
                <a:cs typeface="Calibri" panose="020F0502020204030204" pitchFamily="34" charset="0"/>
              </a:rPr>
              <a:t>Ricciardi</a:t>
            </a:r>
            <a:r>
              <a:rPr lang="en-US" sz="2400" b="1" dirty="0">
                <a:solidFill>
                  <a:schemeClr val="tx2"/>
                </a:solidFill>
                <a:latin typeface="Calibri" panose="020F0502020204030204" pitchFamily="34" charset="0"/>
                <a:ea typeface="Yu Gothic" panose="020B0400000000000000" pitchFamily="34" charset="-128"/>
                <a:cs typeface="Calibri" panose="020F0502020204030204" pitchFamily="34" charset="0"/>
              </a:rPr>
              <a:t>, PhD, CRNP, FAANP, FAAN</a:t>
            </a:r>
            <a:br>
              <a:rPr lang="en-US" sz="2400" b="1" dirty="0">
                <a:solidFill>
                  <a:schemeClr val="tx2"/>
                </a:solidFill>
                <a:latin typeface="Calibri" panose="020F0502020204030204" pitchFamily="34" charset="0"/>
                <a:ea typeface="Yu Gothic" panose="020B0400000000000000" pitchFamily="34" charset="-128"/>
                <a:cs typeface="Calibri" panose="020F0502020204030204" pitchFamily="34" charset="0"/>
              </a:rPr>
            </a:br>
            <a:r>
              <a:rPr lang="en-US" sz="2400" b="1" dirty="0">
                <a:solidFill>
                  <a:schemeClr val="tx2"/>
                </a:solidFill>
                <a:latin typeface="Calibri" panose="020F0502020204030204" pitchFamily="34" charset="0"/>
                <a:ea typeface="Yu Gothic" panose="020B0400000000000000" pitchFamily="34" charset="-128"/>
                <a:cs typeface="Calibri" panose="020F0502020204030204" pitchFamily="34" charset="0"/>
              </a:rPr>
              <a:t>2019-2021 Sigma President</a:t>
            </a:r>
          </a:p>
        </p:txBody>
      </p:sp>
      <p:pic>
        <p:nvPicPr>
          <p:cNvPr id="2" name="Picture 1"/>
          <p:cNvPicPr>
            <a:picLocks noChangeAspect="1"/>
          </p:cNvPicPr>
          <p:nvPr/>
        </p:nvPicPr>
        <p:blipFill>
          <a:blip r:embed="rId5"/>
          <a:stretch>
            <a:fillRect/>
          </a:stretch>
        </p:blipFill>
        <p:spPr>
          <a:xfrm>
            <a:off x="312678" y="2882670"/>
            <a:ext cx="2819400" cy="3695700"/>
          </a:xfrm>
          <a:prstGeom prst="rect">
            <a:avLst/>
          </a:prstGeom>
        </p:spPr>
      </p:pic>
      <p:pic>
        <p:nvPicPr>
          <p:cNvPr id="3" name="Picture 2"/>
          <p:cNvPicPr>
            <a:picLocks noChangeAspect="1"/>
          </p:cNvPicPr>
          <p:nvPr/>
        </p:nvPicPr>
        <p:blipFill>
          <a:blip r:embed="rId6"/>
          <a:stretch>
            <a:fillRect/>
          </a:stretch>
        </p:blipFill>
        <p:spPr>
          <a:xfrm>
            <a:off x="4014321" y="2150969"/>
            <a:ext cx="8001000" cy="2667000"/>
          </a:xfrm>
          <a:prstGeom prst="rect">
            <a:avLst/>
          </a:prstGeom>
        </p:spPr>
      </p:pic>
    </p:spTree>
    <p:extLst>
      <p:ext uri="{BB962C8B-B14F-4D97-AF65-F5344CB8AC3E}">
        <p14:creationId xmlns:p14="http://schemas.microsoft.com/office/powerpoint/2010/main" val="261510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E7303-D7FC-49A1-9D5A-3F85A36DE2D6}"/>
              </a:ext>
            </a:extLst>
          </p:cNvPr>
          <p:cNvPicPr>
            <a:picLocks noChangeAspect="1"/>
          </p:cNvPicPr>
          <p:nvPr/>
        </p:nvPicPr>
        <p:blipFill>
          <a:blip r:embed="rId3"/>
          <a:stretch>
            <a:fillRect/>
          </a:stretch>
        </p:blipFill>
        <p:spPr>
          <a:xfrm>
            <a:off x="-31521" y="0"/>
            <a:ext cx="12223521" cy="6858000"/>
          </a:xfrm>
          <a:prstGeom prst="rect">
            <a:avLst/>
          </a:prstGeom>
        </p:spPr>
      </p:pic>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sp>
        <p:nvSpPr>
          <p:cNvPr id="22" name="Title 32">
            <a:extLst>
              <a:ext uri="{FF2B5EF4-FFF2-40B4-BE49-F238E27FC236}">
                <a16:creationId xmlns:a16="http://schemas.microsoft.com/office/drawing/2014/main" id="{E623C844-6E79-444B-B0D5-F294D97CA656}"/>
              </a:ext>
            </a:extLst>
          </p:cNvPr>
          <p:cNvSpPr txBox="1">
            <a:spLocks noGrp="1"/>
          </p:cNvSpPr>
          <p:nvPr>
            <p:ph type="title"/>
          </p:nvPr>
        </p:nvSpPr>
        <p:spPr>
          <a:xfrm>
            <a:off x="738922" y="148981"/>
            <a:ext cx="8464240" cy="769441"/>
          </a:xfrm>
          <a:prstGeom prst="rect">
            <a:avLst/>
          </a:prstGeom>
          <a:noFill/>
        </p:spPr>
        <p:txBody>
          <a:bodyPr wrap="none" rtlCol="0">
            <a:spAutoFit/>
          </a:bodyPr>
          <a:lstStyle/>
          <a:p>
            <a:r>
              <a:rPr lang="en-US" sz="4400" b="1" dirty="0">
                <a:solidFill>
                  <a:srgbClr val="5E50A1"/>
                </a:solidFill>
                <a:latin typeface="Calibri" panose="020F0502020204030204" pitchFamily="34" charset="0"/>
                <a:cs typeface="Calibri" panose="020F0502020204030204" pitchFamily="34" charset="0"/>
              </a:rPr>
              <a:t>Get Connected via My Membership</a:t>
            </a:r>
          </a:p>
        </p:txBody>
      </p:sp>
      <p:pic>
        <p:nvPicPr>
          <p:cNvPr id="3" name="Picture 2" descr="A screenshot of a cell phone&#10;&#10;Description generated with high confidence">
            <a:extLst>
              <a:ext uri="{FF2B5EF4-FFF2-40B4-BE49-F238E27FC236}">
                <a16:creationId xmlns:a16="http://schemas.microsoft.com/office/drawing/2014/main" id="{B9404C01-67D9-4239-BD12-1BA00253AE3F}"/>
              </a:ext>
            </a:extLst>
          </p:cNvPr>
          <p:cNvPicPr>
            <a:picLocks noChangeAspect="1"/>
          </p:cNvPicPr>
          <p:nvPr/>
        </p:nvPicPr>
        <p:blipFill rotWithShape="1">
          <a:blip r:embed="rId4">
            <a:extLst>
              <a:ext uri="{28A0092B-C50C-407E-A947-70E740481C1C}">
                <a14:useLocalDpi xmlns:a14="http://schemas.microsoft.com/office/drawing/2010/main" val="0"/>
              </a:ext>
            </a:extLst>
          </a:blip>
          <a:srcRect t="17614"/>
          <a:stretch/>
        </p:blipFill>
        <p:spPr>
          <a:xfrm>
            <a:off x="397754" y="1124607"/>
            <a:ext cx="5360894" cy="5682368"/>
          </a:xfrm>
          <a:prstGeom prst="rect">
            <a:avLst/>
          </a:prstGeom>
        </p:spPr>
      </p:pic>
      <p:sp>
        <p:nvSpPr>
          <p:cNvPr id="8" name="Content Placeholder 2">
            <a:extLst>
              <a:ext uri="{FF2B5EF4-FFF2-40B4-BE49-F238E27FC236}">
                <a16:creationId xmlns:a16="http://schemas.microsoft.com/office/drawing/2014/main" id="{B2EA3034-0D5F-4179-8310-C42DEDA47DAB}"/>
              </a:ext>
            </a:extLst>
          </p:cNvPr>
          <p:cNvSpPr>
            <a:spLocks noGrp="1"/>
          </p:cNvSpPr>
          <p:nvPr>
            <p:ph sz="half" idx="1"/>
          </p:nvPr>
        </p:nvSpPr>
        <p:spPr>
          <a:xfrm>
            <a:off x="6279345" y="1340783"/>
            <a:ext cx="5229481" cy="3094584"/>
          </a:xfrm>
        </p:spPr>
        <p:txBody>
          <a:bodyPr>
            <a:normAutofit/>
          </a:bodyPr>
          <a:lstStyle/>
          <a:p>
            <a:r>
              <a:rPr lang="en-US" sz="2000" dirty="0">
                <a:latin typeface="Calibri" panose="020F0502020204030204" pitchFamily="34" charset="0"/>
                <a:cs typeface="Calibri" panose="020F0502020204030204" pitchFamily="34" charset="0"/>
              </a:rPr>
              <a:t>http://membership.sigmanursing.org</a:t>
            </a:r>
          </a:p>
          <a:p>
            <a:pPr lvl="1"/>
            <a:r>
              <a:rPr lang="en-US" dirty="0">
                <a:latin typeface="Calibri" panose="020F0502020204030204" pitchFamily="34" charset="0"/>
                <a:cs typeface="Calibri" panose="020F0502020204030204" pitchFamily="34" charset="0"/>
              </a:rPr>
              <a:t>Login: email address on file</a:t>
            </a:r>
          </a:p>
          <a:p>
            <a:pPr lvl="1"/>
            <a:r>
              <a:rPr lang="en-US" dirty="0">
                <a:latin typeface="Calibri" panose="020F0502020204030204" pitchFamily="34" charset="0"/>
                <a:cs typeface="Calibri" panose="020F0502020204030204" pitchFamily="34" charset="0"/>
              </a:rPr>
              <a:t>Password: 7 digit member ID number</a:t>
            </a:r>
          </a:p>
          <a:p>
            <a:pPr marL="457200" lvl="1" indent="0">
              <a:buNone/>
            </a:pPr>
            <a:endParaRPr lang="en-US"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7BE1085-3B04-4945-90F9-B11A940F1621}"/>
              </a:ext>
            </a:extLst>
          </p:cNvPr>
          <p:cNvSpPr/>
          <p:nvPr/>
        </p:nvSpPr>
        <p:spPr>
          <a:xfrm>
            <a:off x="9680028" y="5213131"/>
            <a:ext cx="2417379" cy="1534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in a blue shirt&#10;&#10;Description generated with very high confidence">
            <a:extLst>
              <a:ext uri="{FF2B5EF4-FFF2-40B4-BE49-F238E27FC236}">
                <a16:creationId xmlns:a16="http://schemas.microsoft.com/office/drawing/2014/main" id="{801A59EA-812B-4E22-9D3A-09185A2AB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3330" y="3002648"/>
            <a:ext cx="5803988" cy="3216953"/>
          </a:xfrm>
          <a:prstGeom prst="rect">
            <a:avLst/>
          </a:prstGeom>
        </p:spPr>
      </p:pic>
    </p:spTree>
    <p:extLst>
      <p:ext uri="{BB962C8B-B14F-4D97-AF65-F5344CB8AC3E}">
        <p14:creationId xmlns:p14="http://schemas.microsoft.com/office/powerpoint/2010/main" val="280327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E7303-D7FC-49A1-9D5A-3F85A36DE2D6}"/>
              </a:ext>
            </a:extLst>
          </p:cNvPr>
          <p:cNvPicPr>
            <a:picLocks noChangeAspect="1"/>
          </p:cNvPicPr>
          <p:nvPr/>
        </p:nvPicPr>
        <p:blipFill>
          <a:blip r:embed="rId3"/>
          <a:stretch>
            <a:fillRect/>
          </a:stretch>
        </p:blipFill>
        <p:spPr>
          <a:xfrm>
            <a:off x="-31521" y="0"/>
            <a:ext cx="12223521" cy="6858000"/>
          </a:xfrm>
          <a:prstGeom prst="rect">
            <a:avLst/>
          </a:prstGeom>
        </p:spPr>
      </p:pic>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pic>
        <p:nvPicPr>
          <p:cNvPr id="8" name="Picture 7" descr="A screenshot of a social media post&#10;&#10;Description generated with very high confidence">
            <a:extLst>
              <a:ext uri="{FF2B5EF4-FFF2-40B4-BE49-F238E27FC236}">
                <a16:creationId xmlns:a16="http://schemas.microsoft.com/office/drawing/2014/main" id="{3E661A35-394D-44D9-A9FD-54C2693580A6}"/>
              </a:ext>
            </a:extLst>
          </p:cNvPr>
          <p:cNvPicPr>
            <a:picLocks noChangeAspect="1"/>
          </p:cNvPicPr>
          <p:nvPr/>
        </p:nvPicPr>
        <p:blipFill rotWithShape="1">
          <a:blip r:embed="rId4">
            <a:extLst>
              <a:ext uri="{28A0092B-C50C-407E-A947-70E740481C1C}">
                <a14:useLocalDpi xmlns:a14="http://schemas.microsoft.com/office/drawing/2010/main" val="0"/>
              </a:ext>
            </a:extLst>
          </a:blip>
          <a:srcRect t="2547"/>
          <a:stretch/>
        </p:blipFill>
        <p:spPr>
          <a:xfrm>
            <a:off x="785687" y="468630"/>
            <a:ext cx="8918383" cy="6069330"/>
          </a:xfrm>
          <a:prstGeom prst="rect">
            <a:avLst/>
          </a:prstGeom>
        </p:spPr>
      </p:pic>
    </p:spTree>
    <p:extLst>
      <p:ext uri="{BB962C8B-B14F-4D97-AF65-F5344CB8AC3E}">
        <p14:creationId xmlns:p14="http://schemas.microsoft.com/office/powerpoint/2010/main" val="229027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sp>
        <p:nvSpPr>
          <p:cNvPr id="4" name="TextBox 3">
            <a:extLst>
              <a:ext uri="{FF2B5EF4-FFF2-40B4-BE49-F238E27FC236}">
                <a16:creationId xmlns:a16="http://schemas.microsoft.com/office/drawing/2014/main" id="{E65A55E7-A2C8-4B97-BA25-422C1636764C}"/>
              </a:ext>
            </a:extLst>
          </p:cNvPr>
          <p:cNvSpPr txBox="1"/>
          <p:nvPr/>
        </p:nvSpPr>
        <p:spPr>
          <a:xfrm>
            <a:off x="1248697" y="1779639"/>
            <a:ext cx="2163097" cy="369332"/>
          </a:xfrm>
          <a:prstGeom prst="rect">
            <a:avLst/>
          </a:prstGeom>
          <a:noFill/>
        </p:spPr>
        <p:txBody>
          <a:bodyPr wrap="square" rtlCol="0">
            <a:spAutoFit/>
          </a:bodyPr>
          <a:lstStyle/>
          <a:p>
            <a:r>
              <a:rPr lang="en-US"/>
              <a:t>My Membership </a:t>
            </a:r>
          </a:p>
        </p:txBody>
      </p:sp>
      <p:pic>
        <p:nvPicPr>
          <p:cNvPr id="24" name="Picture 23">
            <a:extLst>
              <a:ext uri="{FF2B5EF4-FFF2-40B4-BE49-F238E27FC236}">
                <a16:creationId xmlns:a16="http://schemas.microsoft.com/office/drawing/2014/main" id="{D36A9EA8-D851-42C3-B688-A94ADAA63081}"/>
              </a:ext>
            </a:extLst>
          </p:cNvPr>
          <p:cNvPicPr>
            <a:picLocks noChangeAspect="1"/>
          </p:cNvPicPr>
          <p:nvPr/>
        </p:nvPicPr>
        <p:blipFill>
          <a:blip r:embed="rId3"/>
          <a:stretch>
            <a:fillRect/>
          </a:stretch>
        </p:blipFill>
        <p:spPr>
          <a:xfrm>
            <a:off x="0" y="23288"/>
            <a:ext cx="12223521" cy="6858000"/>
          </a:xfrm>
          <a:prstGeom prst="rect">
            <a:avLst/>
          </a:prstGeom>
        </p:spPr>
      </p:pic>
      <p:pic>
        <p:nvPicPr>
          <p:cNvPr id="7" name="Picture 6">
            <a:extLst>
              <a:ext uri="{FF2B5EF4-FFF2-40B4-BE49-F238E27FC236}">
                <a16:creationId xmlns:a16="http://schemas.microsoft.com/office/drawing/2014/main" id="{198F4B66-BCBD-4C64-984F-5FCC8BE2E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6921" y="1859280"/>
            <a:ext cx="2824095" cy="2804160"/>
          </a:xfrm>
          <a:prstGeom prst="rect">
            <a:avLst/>
          </a:prstGeom>
        </p:spPr>
      </p:pic>
      <p:sp>
        <p:nvSpPr>
          <p:cNvPr id="9" name="Oval 8">
            <a:extLst>
              <a:ext uri="{FF2B5EF4-FFF2-40B4-BE49-F238E27FC236}">
                <a16:creationId xmlns:a16="http://schemas.microsoft.com/office/drawing/2014/main" id="{3540BB24-B1DE-4B1B-9E04-BB7BC527C7BE}"/>
              </a:ext>
            </a:extLst>
          </p:cNvPr>
          <p:cNvSpPr/>
          <p:nvPr/>
        </p:nvSpPr>
        <p:spPr>
          <a:xfrm>
            <a:off x="3598221" y="187036"/>
            <a:ext cx="1567543" cy="1567543"/>
          </a:xfrm>
          <a:prstGeom prst="ellipse">
            <a:avLst/>
          </a:prstGeom>
          <a:solidFill>
            <a:srgbClr val="45B2E9"/>
          </a:solidFill>
          <a:ln>
            <a:solidFill>
              <a:srgbClr val="45B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C8A966C-9881-458E-921B-8096701A741B}"/>
              </a:ext>
            </a:extLst>
          </p:cNvPr>
          <p:cNvSpPr txBox="1"/>
          <p:nvPr/>
        </p:nvSpPr>
        <p:spPr>
          <a:xfrm>
            <a:off x="3661853" y="497773"/>
            <a:ext cx="1793174" cy="923330"/>
          </a:xfrm>
          <a:prstGeom prst="rect">
            <a:avLst/>
          </a:prstGeom>
          <a:noFill/>
        </p:spPr>
        <p:txBody>
          <a:bodyPr wrap="square" rtlCol="0">
            <a:spAutoFit/>
          </a:bodyPr>
          <a:lstStyle/>
          <a:p>
            <a:r>
              <a:rPr lang="en-US">
                <a:solidFill>
                  <a:schemeClr val="bg1"/>
                </a:solidFill>
                <a:latin typeface="Calibri" panose="020F0502020204030204" pitchFamily="34" charset="0"/>
                <a:cs typeface="Calibri" panose="020F0502020204030204" pitchFamily="34" charset="0"/>
              </a:rPr>
              <a:t>Communities </a:t>
            </a:r>
            <a:br>
              <a:rPr lang="en-US">
                <a:solidFill>
                  <a:schemeClr val="bg1"/>
                </a:solidFill>
                <a:latin typeface="Calibri" panose="020F0502020204030204" pitchFamily="34" charset="0"/>
                <a:cs typeface="Calibri" panose="020F0502020204030204" pitchFamily="34" charset="0"/>
              </a:rPr>
            </a:br>
            <a:r>
              <a:rPr lang="en-US">
                <a:solidFill>
                  <a:schemeClr val="bg1"/>
                </a:solidFill>
                <a:latin typeface="Calibri" panose="020F0502020204030204" pitchFamily="34" charset="0"/>
                <a:cs typeface="Calibri" panose="020F0502020204030204" pitchFamily="34" charset="0"/>
              </a:rPr>
              <a:t>of Interest &amp; Forums</a:t>
            </a:r>
          </a:p>
        </p:txBody>
      </p:sp>
      <p:cxnSp>
        <p:nvCxnSpPr>
          <p:cNvPr id="11" name="Straight Connector 10">
            <a:extLst>
              <a:ext uri="{FF2B5EF4-FFF2-40B4-BE49-F238E27FC236}">
                <a16:creationId xmlns:a16="http://schemas.microsoft.com/office/drawing/2014/main" id="{4A45D436-1439-404A-8F01-112AC4783372}"/>
              </a:ext>
            </a:extLst>
          </p:cNvPr>
          <p:cNvCxnSpPr/>
          <p:nvPr/>
        </p:nvCxnSpPr>
        <p:spPr>
          <a:xfrm flipH="1" flipV="1">
            <a:off x="4855358" y="1888506"/>
            <a:ext cx="344385" cy="344385"/>
          </a:xfrm>
          <a:prstGeom prst="line">
            <a:avLst/>
          </a:prstGeom>
          <a:ln>
            <a:solidFill>
              <a:srgbClr val="45B2E9"/>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621C005-E772-4F65-B96B-860B976BC6FB}"/>
              </a:ext>
            </a:extLst>
          </p:cNvPr>
          <p:cNvGrpSpPr/>
          <p:nvPr/>
        </p:nvGrpSpPr>
        <p:grpSpPr>
          <a:xfrm>
            <a:off x="6704609" y="149762"/>
            <a:ext cx="1920338" cy="1567543"/>
            <a:chOff x="6704609" y="149762"/>
            <a:chExt cx="1920338" cy="1567543"/>
          </a:xfrm>
        </p:grpSpPr>
        <p:sp>
          <p:nvSpPr>
            <p:cNvPr id="13" name="Oval 12">
              <a:extLst>
                <a:ext uri="{FF2B5EF4-FFF2-40B4-BE49-F238E27FC236}">
                  <a16:creationId xmlns:a16="http://schemas.microsoft.com/office/drawing/2014/main" id="{BB0E2924-044C-4F3F-8781-48B3D3F09E4D}"/>
                </a:ext>
              </a:extLst>
            </p:cNvPr>
            <p:cNvSpPr/>
            <p:nvPr/>
          </p:nvSpPr>
          <p:spPr>
            <a:xfrm>
              <a:off x="6704609" y="149762"/>
              <a:ext cx="1567543" cy="1567543"/>
            </a:xfrm>
            <a:prstGeom prst="ellipse">
              <a:avLst/>
            </a:prstGeom>
            <a:solidFill>
              <a:srgbClr val="45B2E9"/>
            </a:solidFill>
            <a:ln>
              <a:solidFill>
                <a:srgbClr val="45B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428EDC-A14F-4D0B-962A-A48D33695FA2}"/>
                </a:ext>
              </a:extLst>
            </p:cNvPr>
            <p:cNvSpPr txBox="1"/>
            <p:nvPr/>
          </p:nvSpPr>
          <p:spPr>
            <a:xfrm>
              <a:off x="6831773" y="726373"/>
              <a:ext cx="1793174" cy="369332"/>
            </a:xfrm>
            <a:prstGeom prst="rect">
              <a:avLst/>
            </a:prstGeom>
            <a:noFill/>
          </p:spPr>
          <p:txBody>
            <a:bodyPr wrap="square" rtlCol="0">
              <a:spAutoFit/>
            </a:bodyPr>
            <a:lstStyle/>
            <a:p>
              <a:r>
                <a:rPr lang="en-US">
                  <a:solidFill>
                    <a:schemeClr val="bg1"/>
                  </a:solidFill>
                  <a:latin typeface="Calibri" panose="020F0502020204030204" pitchFamily="34" charset="0"/>
                  <a:cs typeface="Calibri" panose="020F0502020204030204" pitchFamily="34" charset="0"/>
                </a:rPr>
                <a:t>Workgroups</a:t>
              </a:r>
            </a:p>
          </p:txBody>
        </p:sp>
      </p:grpSp>
      <p:cxnSp>
        <p:nvCxnSpPr>
          <p:cNvPr id="16" name="Straight Connector 15">
            <a:extLst>
              <a:ext uri="{FF2B5EF4-FFF2-40B4-BE49-F238E27FC236}">
                <a16:creationId xmlns:a16="http://schemas.microsoft.com/office/drawing/2014/main" id="{5A1C6AC1-9143-4251-8DFB-9FC984BCB050}"/>
              </a:ext>
            </a:extLst>
          </p:cNvPr>
          <p:cNvCxnSpPr>
            <a:cxnSpLocks/>
          </p:cNvCxnSpPr>
          <p:nvPr/>
        </p:nvCxnSpPr>
        <p:spPr>
          <a:xfrm rot="5400000" flipH="1" flipV="1">
            <a:off x="6671458" y="1875806"/>
            <a:ext cx="344385" cy="344385"/>
          </a:xfrm>
          <a:prstGeom prst="line">
            <a:avLst/>
          </a:prstGeom>
          <a:ln>
            <a:solidFill>
              <a:srgbClr val="45B2E9"/>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FFEDE92-3703-46A5-923F-C94B2B7C5278}"/>
              </a:ext>
            </a:extLst>
          </p:cNvPr>
          <p:cNvSpPr/>
          <p:nvPr/>
        </p:nvSpPr>
        <p:spPr>
          <a:xfrm>
            <a:off x="7883238" y="2750126"/>
            <a:ext cx="1567543" cy="1567543"/>
          </a:xfrm>
          <a:prstGeom prst="ellipse">
            <a:avLst/>
          </a:prstGeom>
          <a:solidFill>
            <a:srgbClr val="45B2E9"/>
          </a:solidFill>
          <a:ln>
            <a:solidFill>
              <a:srgbClr val="45B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C1B71CE-E2C6-4B59-A40F-B245F806634A}"/>
              </a:ext>
            </a:extLst>
          </p:cNvPr>
          <p:cNvSpPr txBox="1"/>
          <p:nvPr/>
        </p:nvSpPr>
        <p:spPr>
          <a:xfrm>
            <a:off x="7936673" y="3317173"/>
            <a:ext cx="1793174" cy="369332"/>
          </a:xfrm>
          <a:prstGeom prst="rect">
            <a:avLst/>
          </a:prstGeom>
          <a:noFill/>
        </p:spPr>
        <p:txBody>
          <a:bodyPr wrap="square" rtlCol="0">
            <a:spAutoFit/>
          </a:bodyPr>
          <a:lstStyle/>
          <a:p>
            <a:r>
              <a:rPr lang="en-US">
                <a:solidFill>
                  <a:schemeClr val="bg1"/>
                </a:solidFill>
                <a:latin typeface="Calibri" panose="020F0502020204030204" pitchFamily="34" charset="0"/>
                <a:cs typeface="Calibri" panose="020F0502020204030204" pitchFamily="34" charset="0"/>
              </a:rPr>
              <a:t>Career Center</a:t>
            </a:r>
          </a:p>
        </p:txBody>
      </p:sp>
      <p:cxnSp>
        <p:nvCxnSpPr>
          <p:cNvPr id="20" name="Straight Connector 19">
            <a:extLst>
              <a:ext uri="{FF2B5EF4-FFF2-40B4-BE49-F238E27FC236}">
                <a16:creationId xmlns:a16="http://schemas.microsoft.com/office/drawing/2014/main" id="{F560C48C-4F0F-4578-9C69-D1EEAC38459B}"/>
              </a:ext>
            </a:extLst>
          </p:cNvPr>
          <p:cNvCxnSpPr>
            <a:cxnSpLocks/>
          </p:cNvCxnSpPr>
          <p:nvPr/>
        </p:nvCxnSpPr>
        <p:spPr>
          <a:xfrm>
            <a:off x="7124700" y="3517900"/>
            <a:ext cx="513443" cy="111991"/>
          </a:xfrm>
          <a:prstGeom prst="line">
            <a:avLst/>
          </a:prstGeom>
          <a:ln>
            <a:solidFill>
              <a:srgbClr val="45B2E9"/>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E487C71-39B3-40EE-B4F3-462131A08D2B}"/>
              </a:ext>
            </a:extLst>
          </p:cNvPr>
          <p:cNvGrpSpPr/>
          <p:nvPr/>
        </p:nvGrpSpPr>
        <p:grpSpPr>
          <a:xfrm>
            <a:off x="5140366" y="4972957"/>
            <a:ext cx="1858981" cy="1567543"/>
            <a:chOff x="5140366" y="4978236"/>
            <a:chExt cx="1858981" cy="1567543"/>
          </a:xfrm>
        </p:grpSpPr>
        <p:sp>
          <p:nvSpPr>
            <p:cNvPr id="22" name="Oval 21">
              <a:extLst>
                <a:ext uri="{FF2B5EF4-FFF2-40B4-BE49-F238E27FC236}">
                  <a16:creationId xmlns:a16="http://schemas.microsoft.com/office/drawing/2014/main" id="{D42C9EDD-BC14-415C-A689-667A6A9160AD}"/>
                </a:ext>
              </a:extLst>
            </p:cNvPr>
            <p:cNvSpPr/>
            <p:nvPr/>
          </p:nvSpPr>
          <p:spPr>
            <a:xfrm>
              <a:off x="5140366" y="4978236"/>
              <a:ext cx="1567543" cy="1567543"/>
            </a:xfrm>
            <a:prstGeom prst="ellipse">
              <a:avLst/>
            </a:prstGeom>
            <a:solidFill>
              <a:srgbClr val="45B2E9"/>
            </a:solidFill>
            <a:ln>
              <a:solidFill>
                <a:srgbClr val="45B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4671EDE-B561-4212-A179-5574FC10C09C}"/>
                </a:ext>
              </a:extLst>
            </p:cNvPr>
            <p:cNvSpPr txBox="1"/>
            <p:nvPr/>
          </p:nvSpPr>
          <p:spPr>
            <a:xfrm>
              <a:off x="5206173" y="5412673"/>
              <a:ext cx="1793174" cy="646331"/>
            </a:xfrm>
            <a:prstGeom prst="rect">
              <a:avLst/>
            </a:prstGeom>
            <a:noFill/>
          </p:spPr>
          <p:txBody>
            <a:bodyPr wrap="square" rtlCol="0">
              <a:spAutoFit/>
            </a:bodyPr>
            <a:lstStyle/>
            <a:p>
              <a:r>
                <a:rPr lang="en-US">
                  <a:solidFill>
                    <a:schemeClr val="bg1"/>
                  </a:solidFill>
                  <a:latin typeface="Calibri" panose="020F0502020204030204" pitchFamily="34" charset="0"/>
                  <a:cs typeface="Calibri" panose="020F0502020204030204" pitchFamily="34" charset="0"/>
                </a:rPr>
                <a:t>International Opportunities</a:t>
              </a:r>
            </a:p>
          </p:txBody>
        </p:sp>
      </p:grpSp>
      <p:cxnSp>
        <p:nvCxnSpPr>
          <p:cNvPr id="25" name="Straight Connector 24">
            <a:extLst>
              <a:ext uri="{FF2B5EF4-FFF2-40B4-BE49-F238E27FC236}">
                <a16:creationId xmlns:a16="http://schemas.microsoft.com/office/drawing/2014/main" id="{E40B8D43-DC16-44DA-9D75-CB061DA5F1EC}"/>
              </a:ext>
            </a:extLst>
          </p:cNvPr>
          <p:cNvCxnSpPr>
            <a:cxnSpLocks/>
          </p:cNvCxnSpPr>
          <p:nvPr/>
        </p:nvCxnSpPr>
        <p:spPr>
          <a:xfrm>
            <a:off x="5930900" y="4432300"/>
            <a:ext cx="0" cy="393700"/>
          </a:xfrm>
          <a:prstGeom prst="line">
            <a:avLst/>
          </a:prstGeom>
          <a:ln>
            <a:solidFill>
              <a:srgbClr val="45B2E9"/>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6B1A282-0C65-41D4-9772-B27B01FB9809}"/>
              </a:ext>
            </a:extLst>
          </p:cNvPr>
          <p:cNvGrpSpPr/>
          <p:nvPr/>
        </p:nvGrpSpPr>
        <p:grpSpPr>
          <a:xfrm>
            <a:off x="2510145" y="2642757"/>
            <a:ext cx="2038102" cy="1567543"/>
            <a:chOff x="2510145" y="2642757"/>
            <a:chExt cx="2038102" cy="1567543"/>
          </a:xfrm>
        </p:grpSpPr>
        <p:sp>
          <p:nvSpPr>
            <p:cNvPr id="27" name="Oval 26">
              <a:extLst>
                <a:ext uri="{FF2B5EF4-FFF2-40B4-BE49-F238E27FC236}">
                  <a16:creationId xmlns:a16="http://schemas.microsoft.com/office/drawing/2014/main" id="{D2FC6019-CB48-43AE-BF6B-14374FDF0A73}"/>
                </a:ext>
              </a:extLst>
            </p:cNvPr>
            <p:cNvSpPr/>
            <p:nvPr/>
          </p:nvSpPr>
          <p:spPr>
            <a:xfrm>
              <a:off x="2510145" y="2642757"/>
              <a:ext cx="1567543" cy="1567543"/>
            </a:xfrm>
            <a:prstGeom prst="ellipse">
              <a:avLst/>
            </a:prstGeom>
            <a:solidFill>
              <a:srgbClr val="45B2E9"/>
            </a:solidFill>
            <a:ln>
              <a:solidFill>
                <a:srgbClr val="45B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97817D5-6550-44BB-A248-F7F8D5640BB7}"/>
                </a:ext>
              </a:extLst>
            </p:cNvPr>
            <p:cNvSpPr txBox="1"/>
            <p:nvPr/>
          </p:nvSpPr>
          <p:spPr>
            <a:xfrm>
              <a:off x="2755073" y="3113973"/>
              <a:ext cx="1793174" cy="646331"/>
            </a:xfrm>
            <a:prstGeom prst="rect">
              <a:avLst/>
            </a:prstGeom>
            <a:noFill/>
          </p:spPr>
          <p:txBody>
            <a:bodyPr wrap="square" rtlCol="0">
              <a:spAutoFit/>
            </a:bodyPr>
            <a:lstStyle/>
            <a:p>
              <a:r>
                <a:rPr lang="en-US">
                  <a:solidFill>
                    <a:schemeClr val="bg1"/>
                  </a:solidFill>
                  <a:latin typeface="Calibri" panose="020F0502020204030204" pitchFamily="34" charset="0"/>
                  <a:cs typeface="Calibri" panose="020F0502020204030204" pitchFamily="34" charset="0"/>
                </a:rPr>
                <a:t>Chapter Websites</a:t>
              </a:r>
            </a:p>
          </p:txBody>
        </p:sp>
      </p:grpSp>
      <p:cxnSp>
        <p:nvCxnSpPr>
          <p:cNvPr id="29" name="Straight Connector 28">
            <a:extLst>
              <a:ext uri="{FF2B5EF4-FFF2-40B4-BE49-F238E27FC236}">
                <a16:creationId xmlns:a16="http://schemas.microsoft.com/office/drawing/2014/main" id="{17CE001C-5C51-437E-894B-5239E6AF3B9B}"/>
              </a:ext>
            </a:extLst>
          </p:cNvPr>
          <p:cNvCxnSpPr>
            <a:cxnSpLocks/>
          </p:cNvCxnSpPr>
          <p:nvPr/>
        </p:nvCxnSpPr>
        <p:spPr>
          <a:xfrm flipV="1">
            <a:off x="4229100" y="3556000"/>
            <a:ext cx="513443" cy="111991"/>
          </a:xfrm>
          <a:prstGeom prst="line">
            <a:avLst/>
          </a:prstGeom>
          <a:ln>
            <a:solidFill>
              <a:srgbClr val="45B2E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515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C340F6-76FA-441F-B9C8-A003E9D18CAF}"/>
              </a:ext>
            </a:extLst>
          </p:cNvPr>
          <p:cNvSpPr/>
          <p:nvPr/>
        </p:nvSpPr>
        <p:spPr>
          <a:xfrm>
            <a:off x="5967599" y="3244334"/>
            <a:ext cx="256802" cy="369332"/>
          </a:xfrm>
          <a:prstGeom prst="rect">
            <a:avLst/>
          </a:prstGeom>
        </p:spPr>
        <p:txBody>
          <a:bodyPr wrap="none">
            <a:spAutoFit/>
          </a:bodyPr>
          <a:lstStyle/>
          <a:p>
            <a:r>
              <a:rPr lang="en-US">
                <a:solidFill>
                  <a:srgbClr val="000000"/>
                </a:solidFill>
                <a:latin typeface="Tahoma" panose="020B0604030504040204" pitchFamily="34" charset="0"/>
              </a:rPr>
              <a:t> </a:t>
            </a:r>
            <a:endParaRPr lang="en-US"/>
          </a:p>
        </p:txBody>
      </p:sp>
      <p:sp>
        <p:nvSpPr>
          <p:cNvPr id="4" name="TextBox 3">
            <a:extLst>
              <a:ext uri="{FF2B5EF4-FFF2-40B4-BE49-F238E27FC236}">
                <a16:creationId xmlns:a16="http://schemas.microsoft.com/office/drawing/2014/main" id="{E65A55E7-A2C8-4B97-BA25-422C1636764C}"/>
              </a:ext>
            </a:extLst>
          </p:cNvPr>
          <p:cNvSpPr txBox="1"/>
          <p:nvPr/>
        </p:nvSpPr>
        <p:spPr>
          <a:xfrm>
            <a:off x="1248697" y="1779639"/>
            <a:ext cx="2163097" cy="369332"/>
          </a:xfrm>
          <a:prstGeom prst="rect">
            <a:avLst/>
          </a:prstGeom>
          <a:noFill/>
        </p:spPr>
        <p:txBody>
          <a:bodyPr wrap="square" rtlCol="0">
            <a:spAutoFit/>
          </a:bodyPr>
          <a:lstStyle/>
          <a:p>
            <a:r>
              <a:rPr lang="en-US"/>
              <a:t>My Membership </a:t>
            </a:r>
          </a:p>
        </p:txBody>
      </p:sp>
      <p:pic>
        <p:nvPicPr>
          <p:cNvPr id="24" name="Picture 23">
            <a:extLst>
              <a:ext uri="{FF2B5EF4-FFF2-40B4-BE49-F238E27FC236}">
                <a16:creationId xmlns:a16="http://schemas.microsoft.com/office/drawing/2014/main" id="{D36A9EA8-D851-42C3-B688-A94ADAA63081}"/>
              </a:ext>
            </a:extLst>
          </p:cNvPr>
          <p:cNvPicPr>
            <a:picLocks noChangeAspect="1"/>
          </p:cNvPicPr>
          <p:nvPr/>
        </p:nvPicPr>
        <p:blipFill>
          <a:blip r:embed="rId3"/>
          <a:stretch>
            <a:fillRect/>
          </a:stretch>
        </p:blipFill>
        <p:spPr>
          <a:xfrm>
            <a:off x="0" y="23288"/>
            <a:ext cx="12223521" cy="6858000"/>
          </a:xfrm>
          <a:prstGeom prst="rect">
            <a:avLst/>
          </a:prstGeom>
        </p:spPr>
      </p:pic>
      <p:sp>
        <p:nvSpPr>
          <p:cNvPr id="2" name="Content Placeholder 2">
            <a:extLst>
              <a:ext uri="{FF2B5EF4-FFF2-40B4-BE49-F238E27FC236}">
                <a16:creationId xmlns:a16="http://schemas.microsoft.com/office/drawing/2014/main" id="{3BBC0C85-1C7E-4A20-B1D6-46ED875937F2}"/>
              </a:ext>
            </a:extLst>
          </p:cNvPr>
          <p:cNvSpPr>
            <a:spLocks noGrp="1"/>
          </p:cNvSpPr>
          <p:nvPr>
            <p:ph idx="1"/>
          </p:nvPr>
        </p:nvSpPr>
        <p:spPr>
          <a:xfrm>
            <a:off x="540697" y="255243"/>
            <a:ext cx="5574537" cy="6128206"/>
          </a:xfrm>
        </p:spPr>
        <p:txBody>
          <a:bodyPr vert="horz" lIns="91440" tIns="45720" rIns="91440" bIns="45720" rtlCol="0" anchor="t">
            <a:noAutofit/>
          </a:bodyPr>
          <a:lstStyle/>
          <a:p>
            <a:r>
              <a:rPr lang="en-US" sz="1700">
                <a:latin typeface="Calibri" panose="020F0502020204030204" pitchFamily="34" charset="0"/>
                <a:cs typeface="Calibri" panose="020F0502020204030204" pitchFamily="34" charset="0"/>
              </a:rPr>
              <a:t>Ambulatory Care Community</a:t>
            </a:r>
          </a:p>
          <a:p>
            <a:r>
              <a:rPr lang="en-US" sz="1700">
                <a:latin typeface="Calibri" panose="020F0502020204030204" pitchFamily="34" charset="0"/>
                <a:cs typeface="Calibri" panose="020F0502020204030204" pitchFamily="34" charset="0"/>
              </a:rPr>
              <a:t>Cardiovascular Community</a:t>
            </a:r>
          </a:p>
          <a:p>
            <a:r>
              <a:rPr lang="en-US" sz="1700">
                <a:latin typeface="Calibri" panose="020F0502020204030204" pitchFamily="34" charset="0"/>
                <a:cs typeface="Calibri" panose="020F0502020204030204" pitchFamily="34" charset="0"/>
              </a:rPr>
              <a:t>Case Management Community</a:t>
            </a:r>
          </a:p>
          <a:p>
            <a:r>
              <a:rPr lang="en-US" sz="1700">
                <a:latin typeface="Calibri" panose="020F0502020204030204" pitchFamily="34" charset="0"/>
                <a:cs typeface="Calibri" panose="020F0502020204030204" pitchFamily="34" charset="0"/>
              </a:rPr>
              <a:t>Community Health Community</a:t>
            </a:r>
          </a:p>
          <a:p>
            <a:r>
              <a:rPr lang="en-US" sz="1700">
                <a:latin typeface="Calibri" panose="020F0502020204030204" pitchFamily="34" charset="0"/>
                <a:cs typeface="Calibri" panose="020F0502020204030204" pitchFamily="34" charset="0"/>
              </a:rPr>
              <a:t>Complementary Health Approaches Community</a:t>
            </a:r>
          </a:p>
          <a:p>
            <a:r>
              <a:rPr lang="en-US" sz="1700">
                <a:latin typeface="Calibri" panose="020F0502020204030204" pitchFamily="34" charset="0"/>
                <a:cs typeface="Calibri" panose="020F0502020204030204" pitchFamily="34" charset="0"/>
              </a:rPr>
              <a:t>Critical Care Community</a:t>
            </a:r>
          </a:p>
          <a:p>
            <a:r>
              <a:rPr lang="en-US" sz="1700">
                <a:latin typeface="Calibri" panose="020F0502020204030204" pitchFamily="34" charset="0"/>
                <a:cs typeface="Calibri" panose="020F0502020204030204" pitchFamily="34" charset="0"/>
              </a:rPr>
              <a:t>Disaster Preparedness Community</a:t>
            </a:r>
          </a:p>
          <a:p>
            <a:r>
              <a:rPr lang="en-US" sz="1700">
                <a:latin typeface="Calibri" panose="020F0502020204030204" pitchFamily="34" charset="0"/>
                <a:cs typeface="Calibri" panose="020F0502020204030204" pitchFamily="34" charset="0"/>
              </a:rPr>
              <a:t>Emergency Nursing Community</a:t>
            </a:r>
          </a:p>
          <a:p>
            <a:r>
              <a:rPr lang="en-US" sz="1700">
                <a:latin typeface="Calibri" panose="020F0502020204030204" pitchFamily="34" charset="0"/>
                <a:cs typeface="Calibri" panose="020F0502020204030204" pitchFamily="34" charset="0"/>
              </a:rPr>
              <a:t>Geriatric and Dementia Care Community</a:t>
            </a:r>
          </a:p>
          <a:p>
            <a:r>
              <a:rPr lang="en-US" sz="1700">
                <a:latin typeface="Calibri" panose="020F0502020204030204" pitchFamily="34" charset="0"/>
                <a:cs typeface="Calibri" panose="020F0502020204030204" pitchFamily="34" charset="0"/>
              </a:rPr>
              <a:t>Hospice and Palliative Care Community</a:t>
            </a:r>
          </a:p>
          <a:p>
            <a:r>
              <a:rPr lang="en-US" sz="1700">
                <a:latin typeface="Calibri" panose="020F0502020204030204" pitchFamily="34" charset="0"/>
                <a:cs typeface="Calibri" panose="020F0502020204030204" pitchFamily="34" charset="0"/>
              </a:rPr>
              <a:t>Medical/Surgical Community</a:t>
            </a:r>
          </a:p>
          <a:p>
            <a:r>
              <a:rPr lang="en-US" sz="1700">
                <a:latin typeface="Calibri" panose="020F0502020204030204" pitchFamily="34" charset="0"/>
                <a:cs typeface="Calibri" panose="020F0502020204030204" pitchFamily="34" charset="0"/>
              </a:rPr>
              <a:t>Mental Health Community</a:t>
            </a:r>
          </a:p>
          <a:p>
            <a:r>
              <a:rPr lang="en-US" sz="1700">
                <a:latin typeface="Calibri" panose="020F0502020204030204" pitchFamily="34" charset="0"/>
                <a:cs typeface="Calibri" panose="020F0502020204030204" pitchFamily="34" charset="0"/>
              </a:rPr>
              <a:t>Nurse Educators Community</a:t>
            </a:r>
          </a:p>
          <a:p>
            <a:r>
              <a:rPr lang="en-US" sz="1700">
                <a:latin typeface="Calibri" panose="020F0502020204030204" pitchFamily="34" charset="0"/>
                <a:cs typeface="Calibri" panose="020F0502020204030204" pitchFamily="34" charset="0"/>
              </a:rPr>
              <a:t>Nursing Informatics Community</a:t>
            </a:r>
          </a:p>
          <a:p>
            <a:r>
              <a:rPr lang="en-US" sz="1700">
                <a:latin typeface="Calibri" panose="020F0502020204030204" pitchFamily="34" charset="0"/>
                <a:cs typeface="Calibri" panose="020F0502020204030204" pitchFamily="34" charset="0"/>
              </a:rPr>
              <a:t>Oncology Community </a:t>
            </a:r>
          </a:p>
          <a:p>
            <a:r>
              <a:rPr lang="en-US" sz="1700">
                <a:latin typeface="Calibri" panose="020F0502020204030204" pitchFamily="34" charset="0"/>
                <a:cs typeface="Calibri" panose="020F0502020204030204" pitchFamily="34" charset="0"/>
              </a:rPr>
              <a:t>Pediatrics Community</a:t>
            </a:r>
          </a:p>
          <a:p>
            <a:endParaRPr lang="en-US" sz="200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a:p>
            <a:pPr marL="457200" lvl="1" indent="0">
              <a:buNone/>
            </a:pPr>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EED8529-A169-4EEE-BD0B-733885E0EF21}"/>
              </a:ext>
            </a:extLst>
          </p:cNvPr>
          <p:cNvSpPr txBox="1">
            <a:spLocks/>
          </p:cNvSpPr>
          <p:nvPr/>
        </p:nvSpPr>
        <p:spPr>
          <a:xfrm>
            <a:off x="5739550" y="249492"/>
            <a:ext cx="5588914" cy="6300734"/>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700">
                <a:latin typeface="Calibri" panose="020F0502020204030204" pitchFamily="34" charset="0"/>
                <a:cs typeface="Calibri" panose="020F0502020204030204" pitchFamily="34" charset="0"/>
              </a:rPr>
              <a:t>Global Member Forum</a:t>
            </a:r>
          </a:p>
          <a:p>
            <a:r>
              <a:rPr lang="en-US" sz="1700">
                <a:latin typeface="Calibri" panose="020F0502020204030204" pitchFamily="34" charset="0"/>
                <a:cs typeface="Calibri" panose="020F0502020204030204" pitchFamily="34" charset="0"/>
              </a:rPr>
              <a:t>Career Advice Forum</a:t>
            </a:r>
          </a:p>
          <a:p>
            <a:endParaRPr lang="en-US" sz="200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a:p>
            <a:pPr marL="457200" lvl="1" indent="0">
              <a:buFont typeface="Wingdings 3" charset="2"/>
              <a:buNone/>
            </a:pPr>
            <a:endParaRPr lang="en-US">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A9CDF462-C914-4E2D-9C8B-3B12A054D6EB}"/>
              </a:ext>
            </a:extLst>
          </p:cNvPr>
          <p:cNvSpPr/>
          <p:nvPr/>
        </p:nvSpPr>
        <p:spPr>
          <a:xfrm>
            <a:off x="10182045" y="5480649"/>
            <a:ext cx="1848928" cy="1216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screenshot of a computer&#10;&#10;Description generated with very high confidence">
            <a:extLst>
              <a:ext uri="{FF2B5EF4-FFF2-40B4-BE49-F238E27FC236}">
                <a16:creationId xmlns:a16="http://schemas.microsoft.com/office/drawing/2014/main" id="{806F2116-76F8-4847-AB9A-31709528A27B}"/>
              </a:ext>
            </a:extLst>
          </p:cNvPr>
          <p:cNvPicPr>
            <a:picLocks noChangeAspect="1"/>
          </p:cNvPicPr>
          <p:nvPr/>
        </p:nvPicPr>
        <p:blipFill>
          <a:blip r:embed="rId4"/>
          <a:stretch>
            <a:fillRect/>
          </a:stretch>
        </p:blipFill>
        <p:spPr>
          <a:xfrm>
            <a:off x="5960853" y="1627503"/>
            <a:ext cx="4626633" cy="5069483"/>
          </a:xfrm>
          <a:prstGeom prst="rect">
            <a:avLst/>
          </a:prstGeom>
        </p:spPr>
      </p:pic>
    </p:spTree>
    <p:extLst>
      <p:ext uri="{BB962C8B-B14F-4D97-AF65-F5344CB8AC3E}">
        <p14:creationId xmlns:p14="http://schemas.microsoft.com/office/powerpoint/2010/main" val="21883943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BF65A60B87A5479C9D272A8DA5C257" ma:contentTypeVersion="3" ma:contentTypeDescription="Create a new document." ma:contentTypeScope="" ma:versionID="7e06d1168ae175f2ddfe4e535176b112">
  <xsd:schema xmlns:xsd="http://www.w3.org/2001/XMLSchema" xmlns:xs="http://www.w3.org/2001/XMLSchema" xmlns:p="http://schemas.microsoft.com/office/2006/metadata/properties" xmlns:ns2="1bae156f-83d0-47f5-ab46-79a156740b57" targetNamespace="http://schemas.microsoft.com/office/2006/metadata/properties" ma:root="true" ma:fieldsID="867e0eb9195418fb901a30d9103e7f7c" ns2:_="">
    <xsd:import namespace="1bae156f-83d0-47f5-ab46-79a156740b57"/>
    <xsd:element name="properties">
      <xsd:complexType>
        <xsd:sequence>
          <xsd:element name="documentManagement">
            <xsd:complexType>
              <xsd:all>
                <xsd:element ref="ns2:MediaServiceMetadata" minOccurs="0"/>
                <xsd:element ref="ns2:MediaServiceFastMetadata"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e156f-83d0-47f5-ab46-79a156740b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0B5BDA-FEF7-41E1-A830-DA5852F5F104}">
  <ds:schemaRefs>
    <ds:schemaRef ds:uri="http://schemas.microsoft.com/sharepoint/v3/contenttype/forms"/>
  </ds:schemaRefs>
</ds:datastoreItem>
</file>

<file path=customXml/itemProps2.xml><?xml version="1.0" encoding="utf-8"?>
<ds:datastoreItem xmlns:ds="http://schemas.openxmlformats.org/officeDocument/2006/customXml" ds:itemID="{F1DFAB5C-B0BE-4CE9-BA8E-0E431481D9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ae156f-83d0-47f5-ab46-79a156740b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F0D714-1AF1-4013-90EE-FE8AD7AEA31B}">
  <ds:schemaRefs>
    <ds:schemaRef ds:uri="http://purl.org/dc/dcmitype/"/>
    <ds:schemaRef ds:uri="http://schemas.microsoft.com/office/2006/metadata/properties"/>
    <ds:schemaRef ds:uri="1bae156f-83d0-47f5-ab46-79a156740b57"/>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158</TotalTime>
  <Words>1606</Words>
  <Application>Microsoft Macintosh PowerPoint</Application>
  <PresentationFormat>Widescreen</PresentationFormat>
  <Paragraphs>173</Paragraphs>
  <Slides>18</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Tahoma</vt:lpstr>
      <vt:lpstr>Trebuchet MS</vt:lpstr>
      <vt:lpstr>Wingdings 3</vt:lpstr>
      <vt:lpstr>Facet</vt:lpstr>
      <vt:lpstr>GET TO KNOW SIGMA</vt:lpstr>
      <vt:lpstr>A Quick Look at Sigma</vt:lpstr>
      <vt:lpstr>PowerPoint Presentation</vt:lpstr>
      <vt:lpstr>How Members Are Selected</vt:lpstr>
      <vt:lpstr>PowerPoint Presentation</vt:lpstr>
      <vt:lpstr>Get Connected via My Membership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Leadership</vt:lpstr>
      <vt:lpstr>Upcoming Chapter Events</vt:lpstr>
      <vt:lpstr>PowerPoint Presentation</vt:lpstr>
      <vt:lpstr>Upsilon Rho Chapter Website https://thecircle.sigmanursing.org/upsilonrhochapter/home    Interested in becoming more involved?  Reach out to Vicki Brzoza (Vbrzoza@tesu.edu)  or Holly Leahan (Hleahan@tesu.edu)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Farjana Jaman</dc:creator>
  <cp:lastModifiedBy>Ida E</cp:lastModifiedBy>
  <cp:revision>127</cp:revision>
  <dcterms:created xsi:type="dcterms:W3CDTF">1601-01-01T00:00:00Z</dcterms:created>
  <dcterms:modified xsi:type="dcterms:W3CDTF">2020-01-26T22:06:52Z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0x01010041BF65A60B87A5479C9D272A8DA5C257</vt:lpwstr>
  </property>
</Properties>
</file>